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21.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1" Type="http://schemas.openxmlformats.org/officeDocument/2006/relationships/theme" Target="theme/theme2.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70" name="Shape 2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1200150"/>
            <a:ext cx="9144000" cy="2743199"/>
          </a:xfrm>
          <a:prstGeom prst="rect">
            <a:avLst/>
          </a:prstGeom>
          <a:solidFill>
            <a:schemeClr val="dk1">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10" name="Shape 10"/>
          <p:cNvGrpSpPr/>
          <p:nvPr/>
        </p:nvGrpSpPr>
        <p:grpSpPr>
          <a:xfrm>
            <a:off x="0" y="-1078"/>
            <a:ext cx="1827407" cy="5144627"/>
            <a:chOff x="0" y="-1438"/>
            <a:chExt cx="798029" cy="6859503"/>
          </a:xfrm>
        </p:grpSpPr>
        <p:sp>
          <p:nvSpPr>
            <p:cNvPr id="11" name="Shape 11"/>
            <p:cNvSpPr/>
            <p:nvPr/>
          </p:nvSpPr>
          <p:spPr>
            <a:xfrm>
              <a:off x="0" y="-1438"/>
              <a:ext cx="798029" cy="6858065"/>
            </a:xfrm>
            <a:custGeom>
              <a:pathLst>
                <a:path extrusionOk="0" h="6875253" w="500332">
                  <a:moveTo>
                    <a:pt x="0" y="0"/>
                  </a:moveTo>
                  <a:lnTo>
                    <a:pt x="500332" y="0"/>
                  </a:lnTo>
                  <a:lnTo>
                    <a:pt x="301925" y="6875253"/>
                  </a:lnTo>
                  <a:lnTo>
                    <a:pt x="0" y="6875253"/>
                  </a:lnTo>
                  <a:lnTo>
                    <a:pt x="0" y="0"/>
                  </a:lnTo>
                  <a:close/>
                </a:path>
              </a:pathLst>
            </a:cu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sp>
          <p:nvSpPr>
            <p:cNvPr id="12" name="Shape 12"/>
            <p:cNvSpPr/>
            <p:nvPr/>
          </p:nvSpPr>
          <p:spPr>
            <a:xfrm>
              <a:off x="0" y="0"/>
              <a:ext cx="399014"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13" name="Shape 13"/>
          <p:cNvGrpSpPr/>
          <p:nvPr/>
        </p:nvGrpSpPr>
        <p:grpSpPr>
          <a:xfrm flipH="1">
            <a:off x="7316591" y="0"/>
            <a:ext cx="1827407" cy="5144627"/>
            <a:chOff x="0" y="-1438"/>
            <a:chExt cx="798029" cy="6859503"/>
          </a:xfrm>
        </p:grpSpPr>
        <p:sp>
          <p:nvSpPr>
            <p:cNvPr id="14" name="Shape 14"/>
            <p:cNvSpPr/>
            <p:nvPr/>
          </p:nvSpPr>
          <p:spPr>
            <a:xfrm>
              <a:off x="0" y="-1438"/>
              <a:ext cx="798029" cy="6858065"/>
            </a:xfrm>
            <a:custGeom>
              <a:pathLst>
                <a:path extrusionOk="0" h="6875253" w="500332">
                  <a:moveTo>
                    <a:pt x="0" y="0"/>
                  </a:moveTo>
                  <a:lnTo>
                    <a:pt x="500332" y="0"/>
                  </a:lnTo>
                  <a:lnTo>
                    <a:pt x="301925" y="6875253"/>
                  </a:lnTo>
                  <a:lnTo>
                    <a:pt x="0" y="6875253"/>
                  </a:lnTo>
                  <a:lnTo>
                    <a:pt x="0" y="0"/>
                  </a:lnTo>
                  <a:close/>
                </a:path>
              </a:pathLst>
            </a:cu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sp>
          <p:nvSpPr>
            <p:cNvPr id="15" name="Shape 15"/>
            <p:cNvSpPr/>
            <p:nvPr/>
          </p:nvSpPr>
          <p:spPr>
            <a:xfrm>
              <a:off x="0" y="0"/>
              <a:ext cx="399014"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16" name="Shape 16"/>
          <p:cNvSpPr txBox="1"/>
          <p:nvPr>
            <p:ph type="ctrTitle"/>
          </p:nvPr>
        </p:nvSpPr>
        <p:spPr>
          <a:xfrm>
            <a:off x="685800" y="1568184"/>
            <a:ext cx="7772400" cy="12380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7" name="Shape 17"/>
          <p:cNvSpPr txBox="1"/>
          <p:nvPr>
            <p:ph idx="1" type="subTitle"/>
          </p:nvPr>
        </p:nvSpPr>
        <p:spPr>
          <a:xfrm>
            <a:off x="685800" y="2914650"/>
            <a:ext cx="7772400" cy="658500"/>
          </a:xfrm>
          <a:prstGeom prst="rect">
            <a:avLst/>
          </a:prstGeom>
        </p:spPr>
        <p:txBody>
          <a:bodyPr anchorCtr="0" anchor="t" bIns="91425" lIns="91425" rIns="91425" tIns="91425"/>
          <a:lstStyle>
            <a:lvl1pPr algn="ctr">
              <a:spcBef>
                <a:spcPts val="0"/>
              </a:spcBef>
              <a:buClr>
                <a:schemeClr val="lt2"/>
              </a:buClr>
              <a:buSzPct val="100000"/>
              <a:buNone/>
              <a:defRPr sz="2400">
                <a:solidFill>
                  <a:schemeClr val="lt2"/>
                </a:solidFill>
              </a:defRPr>
            </a:lvl1pPr>
            <a:lvl2pPr algn="ctr">
              <a:spcBef>
                <a:spcPts val="0"/>
              </a:spcBef>
              <a:buClr>
                <a:schemeClr val="lt2"/>
              </a:buClr>
              <a:buNone/>
              <a:defRPr>
                <a:solidFill>
                  <a:schemeClr val="lt2"/>
                </a:solidFill>
              </a:defRPr>
            </a:lvl2pPr>
            <a:lvl3pPr algn="ctr">
              <a:spcBef>
                <a:spcPts val="0"/>
              </a:spcBef>
              <a:buClr>
                <a:schemeClr val="lt2"/>
              </a:buClr>
              <a:buNone/>
              <a:defRPr>
                <a:solidFill>
                  <a:schemeClr val="lt2"/>
                </a:solidFill>
              </a:defRPr>
            </a:lvl3pPr>
            <a:lvl4pPr algn="ctr">
              <a:spcBef>
                <a:spcPts val="0"/>
              </a:spcBef>
              <a:buClr>
                <a:schemeClr val="lt2"/>
              </a:buClr>
              <a:buSzPct val="100000"/>
              <a:buNone/>
              <a:defRPr sz="2400">
                <a:solidFill>
                  <a:schemeClr val="lt2"/>
                </a:solidFill>
              </a:defRPr>
            </a:lvl4pPr>
            <a:lvl5pPr algn="ctr">
              <a:spcBef>
                <a:spcPts val="0"/>
              </a:spcBef>
              <a:buClr>
                <a:schemeClr val="lt2"/>
              </a:buClr>
              <a:buSzPct val="100000"/>
              <a:buNone/>
              <a:defRPr sz="2400">
                <a:solidFill>
                  <a:schemeClr val="lt2"/>
                </a:solidFill>
              </a:defRPr>
            </a:lvl5pPr>
            <a:lvl6pPr algn="ctr">
              <a:spcBef>
                <a:spcPts val="0"/>
              </a:spcBef>
              <a:buClr>
                <a:schemeClr val="lt2"/>
              </a:buClr>
              <a:buSzPct val="100000"/>
              <a:buNone/>
              <a:defRPr sz="2400">
                <a:solidFill>
                  <a:schemeClr val="lt2"/>
                </a:solidFill>
              </a:defRPr>
            </a:lvl6pPr>
            <a:lvl7pPr algn="ctr">
              <a:spcBef>
                <a:spcPts val="0"/>
              </a:spcBef>
              <a:buClr>
                <a:schemeClr val="lt2"/>
              </a:buClr>
              <a:buSzPct val="100000"/>
              <a:buNone/>
              <a:defRPr sz="2400">
                <a:solidFill>
                  <a:schemeClr val="lt2"/>
                </a:solidFill>
              </a:defRPr>
            </a:lvl7pPr>
            <a:lvl8pPr algn="ctr">
              <a:spcBef>
                <a:spcPts val="0"/>
              </a:spcBef>
              <a:buClr>
                <a:schemeClr val="lt2"/>
              </a:buClr>
              <a:buSzPct val="100000"/>
              <a:buNone/>
              <a:defRPr sz="2400">
                <a:solidFill>
                  <a:schemeClr val="lt2"/>
                </a:solidFill>
              </a:defRPr>
            </a:lvl8pPr>
            <a:lvl9pPr algn="ctr">
              <a:spcBef>
                <a:spcPts val="0"/>
              </a:spcBef>
              <a:buClr>
                <a:schemeClr val="lt2"/>
              </a:buClr>
              <a:buSzPct val="100000"/>
              <a:buNone/>
              <a:defRPr sz="2400">
                <a:solidFill>
                  <a:schemeClr val="lt2"/>
                </a:solidFill>
              </a:defRPr>
            </a:lvl9pPr>
          </a:lstStyle>
          <a:p/>
        </p:txBody>
      </p:sp>
      <p:sp>
        <p:nvSpPr>
          <p:cNvPr id="18" name="Shape 1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21" name="Shape 21"/>
          <p:cNvGrpSpPr/>
          <p:nvPr/>
        </p:nvGrpSpPr>
        <p:grpSpPr>
          <a:xfrm>
            <a:off x="0" y="-1078"/>
            <a:ext cx="649180" cy="5144627"/>
            <a:chOff x="0" y="-1438"/>
            <a:chExt cx="649180" cy="6859503"/>
          </a:xfrm>
        </p:grpSpPr>
        <p:sp>
          <p:nvSpPr>
            <p:cNvPr id="22" name="Shape 22"/>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23" name="Shape 23"/>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24" name="Shape 24"/>
          <p:cNvGrpSpPr/>
          <p:nvPr/>
        </p:nvGrpSpPr>
        <p:grpSpPr>
          <a:xfrm flipH="1">
            <a:off x="8494493" y="0"/>
            <a:ext cx="649180" cy="5144627"/>
            <a:chOff x="0" y="-1438"/>
            <a:chExt cx="649180" cy="6859503"/>
          </a:xfrm>
        </p:grpSpPr>
        <p:sp>
          <p:nvSpPr>
            <p:cNvPr id="25" name="Shape 25"/>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26" name="Shape 26"/>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27" name="Shape 27"/>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0" name="Shape 3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33" name="Shape 33"/>
          <p:cNvGrpSpPr/>
          <p:nvPr/>
        </p:nvGrpSpPr>
        <p:grpSpPr>
          <a:xfrm>
            <a:off x="0" y="-1078"/>
            <a:ext cx="649180" cy="5144627"/>
            <a:chOff x="0" y="-1438"/>
            <a:chExt cx="649180" cy="6859503"/>
          </a:xfrm>
        </p:grpSpPr>
        <p:sp>
          <p:nvSpPr>
            <p:cNvPr id="34" name="Shape 34"/>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35" name="Shape 35"/>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36" name="Shape 36"/>
          <p:cNvGrpSpPr/>
          <p:nvPr/>
        </p:nvGrpSpPr>
        <p:grpSpPr>
          <a:xfrm flipH="1">
            <a:off x="8494493" y="0"/>
            <a:ext cx="649180" cy="5144627"/>
            <a:chOff x="0" y="-1438"/>
            <a:chExt cx="649180" cy="6859503"/>
          </a:xfrm>
        </p:grpSpPr>
        <p:sp>
          <p:nvSpPr>
            <p:cNvPr id="37" name="Shape 37"/>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38" name="Shape 38"/>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39" name="Shape 39"/>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40" name="Shape 40"/>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1" name="Shape 41"/>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2" name="Shape 42"/>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3" name="Shape 4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x="0" y="0"/>
          <a:ext cx="0" cy="0"/>
          <a:chOff x="0" y="0"/>
          <a:chExt cx="0" cy="0"/>
        </a:xfrm>
      </p:grpSpPr>
      <p:sp>
        <p:nvSpPr>
          <p:cNvPr id="45" name="Shape 45"/>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46" name="Shape 46"/>
          <p:cNvGrpSpPr/>
          <p:nvPr/>
        </p:nvGrpSpPr>
        <p:grpSpPr>
          <a:xfrm>
            <a:off x="0" y="-1078"/>
            <a:ext cx="649180" cy="5144627"/>
            <a:chOff x="0" y="-1438"/>
            <a:chExt cx="649180" cy="6859503"/>
          </a:xfrm>
        </p:grpSpPr>
        <p:sp>
          <p:nvSpPr>
            <p:cNvPr id="47" name="Shape 47"/>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48" name="Shape 48"/>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49" name="Shape 49"/>
          <p:cNvGrpSpPr/>
          <p:nvPr/>
        </p:nvGrpSpPr>
        <p:grpSpPr>
          <a:xfrm flipH="1">
            <a:off x="8494493" y="0"/>
            <a:ext cx="649180" cy="5144627"/>
            <a:chOff x="0" y="-1438"/>
            <a:chExt cx="649180" cy="6859503"/>
          </a:xfrm>
        </p:grpSpPr>
        <p:sp>
          <p:nvSpPr>
            <p:cNvPr id="50" name="Shape 50"/>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51" name="Shape 51"/>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52" name="Shape 52"/>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53" name="Shape 53"/>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54" name="Shape 54"/>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sp>
        <p:nvSpPr>
          <p:cNvPr id="56" name="Shape 56"/>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57" name="Shape 57"/>
          <p:cNvGrpSpPr/>
          <p:nvPr/>
        </p:nvGrpSpPr>
        <p:grpSpPr>
          <a:xfrm>
            <a:off x="0" y="-1078"/>
            <a:ext cx="649180" cy="5144627"/>
            <a:chOff x="0" y="-1438"/>
            <a:chExt cx="649180" cy="6859503"/>
          </a:xfrm>
        </p:grpSpPr>
        <p:sp>
          <p:nvSpPr>
            <p:cNvPr id="58" name="Shape 58"/>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59" name="Shape 59"/>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60" name="Shape 60"/>
          <p:cNvGrpSpPr/>
          <p:nvPr/>
        </p:nvGrpSpPr>
        <p:grpSpPr>
          <a:xfrm flipH="1">
            <a:off x="8494493" y="0"/>
            <a:ext cx="649180" cy="5144627"/>
            <a:chOff x="0" y="-1438"/>
            <a:chExt cx="649180" cy="6859503"/>
          </a:xfrm>
        </p:grpSpPr>
        <p:sp>
          <p:nvSpPr>
            <p:cNvPr id="61" name="Shape 61"/>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62" name="Shape 62"/>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63" name="Shape 63"/>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64" name="Shape 64"/>
          <p:cNvSpPr txBox="1"/>
          <p:nvPr>
            <p:ph idx="1" type="body"/>
          </p:nvPr>
        </p:nvSpPr>
        <p:spPr>
          <a:xfrm>
            <a:off x="457200" y="4406309"/>
            <a:ext cx="8229600" cy="519599"/>
          </a:xfrm>
          <a:prstGeom prst="rect">
            <a:avLst/>
          </a:prstGeom>
        </p:spPr>
        <p:txBody>
          <a:bodyPr anchorCtr="0" anchor="t" bIns="91425" lIns="91425" rIns="91425" tIns="91425"/>
          <a:lstStyle>
            <a:lvl1pPr algn="ctr">
              <a:spcBef>
                <a:spcPts val="0"/>
              </a:spcBef>
              <a:buClr>
                <a:schemeClr val="lt2"/>
              </a:buClr>
              <a:buSzPct val="100000"/>
              <a:buNone/>
              <a:defRPr sz="1800">
                <a:solidFill>
                  <a:schemeClr val="lt2"/>
                </a:solidFill>
              </a:defRPr>
            </a:lvl1pPr>
          </a:lstStyle>
          <a:p/>
        </p:txBody>
      </p:sp>
      <p:sp>
        <p:nvSpPr>
          <p:cNvPr id="65" name="Shape 6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68" name="Shape 68"/>
          <p:cNvGrpSpPr/>
          <p:nvPr/>
        </p:nvGrpSpPr>
        <p:grpSpPr>
          <a:xfrm>
            <a:off x="0" y="-1078"/>
            <a:ext cx="649180" cy="5144627"/>
            <a:chOff x="0" y="-1438"/>
            <a:chExt cx="649180" cy="6859503"/>
          </a:xfrm>
        </p:grpSpPr>
        <p:sp>
          <p:nvSpPr>
            <p:cNvPr id="69" name="Shape 69"/>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70" name="Shape 70"/>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71" name="Shape 71"/>
          <p:cNvGrpSpPr/>
          <p:nvPr/>
        </p:nvGrpSpPr>
        <p:grpSpPr>
          <a:xfrm flipH="1">
            <a:off x="8494493" y="0"/>
            <a:ext cx="649180" cy="5144627"/>
            <a:chOff x="0" y="-1438"/>
            <a:chExt cx="649180" cy="6859503"/>
          </a:xfrm>
        </p:grpSpPr>
        <p:sp>
          <p:nvSpPr>
            <p:cNvPr id="72" name="Shape 72"/>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73" name="Shape 73"/>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74" name="Shape 74"/>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75" name="Shape 7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zh-C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1pPr>
            <a:lvl2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2pPr>
            <a:lvl3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3pPr>
            <a:lvl4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4pPr>
            <a:lvl5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5pPr>
            <a:lvl6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6pPr>
            <a:lvl7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7pPr>
            <a:lvl8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8pPr>
            <a:lvl9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chemeClr val="lt1"/>
              </a:buClr>
              <a:buSzPct val="100000"/>
              <a:buFont typeface="Trebuchet MS"/>
              <a:defRPr sz="3000">
                <a:solidFill>
                  <a:schemeClr val="lt1"/>
                </a:solidFill>
                <a:latin typeface="Trebuchet MS"/>
                <a:ea typeface="Trebuchet MS"/>
                <a:cs typeface="Trebuchet MS"/>
                <a:sym typeface="Trebuchet MS"/>
              </a:defRPr>
            </a:lvl1pPr>
            <a:lvl2pPr>
              <a:spcBef>
                <a:spcPts val="480"/>
              </a:spcBef>
              <a:buClr>
                <a:schemeClr val="lt1"/>
              </a:buClr>
              <a:buSzPct val="100000"/>
              <a:buFont typeface="Trebuchet MS"/>
              <a:defRPr sz="2400">
                <a:solidFill>
                  <a:schemeClr val="lt1"/>
                </a:solidFill>
                <a:latin typeface="Trebuchet MS"/>
                <a:ea typeface="Trebuchet MS"/>
                <a:cs typeface="Trebuchet MS"/>
                <a:sym typeface="Trebuchet MS"/>
              </a:defRPr>
            </a:lvl2pPr>
            <a:lvl3pPr>
              <a:spcBef>
                <a:spcPts val="480"/>
              </a:spcBef>
              <a:buClr>
                <a:schemeClr val="lt1"/>
              </a:buClr>
              <a:buSzPct val="100000"/>
              <a:buFont typeface="Trebuchet MS"/>
              <a:defRPr sz="2400">
                <a:solidFill>
                  <a:schemeClr val="lt1"/>
                </a:solidFill>
                <a:latin typeface="Trebuchet MS"/>
                <a:ea typeface="Trebuchet MS"/>
                <a:cs typeface="Trebuchet MS"/>
                <a:sym typeface="Trebuchet MS"/>
              </a:defRPr>
            </a:lvl3pPr>
            <a:lvl4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4pPr>
            <a:lvl5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5pPr>
            <a:lvl6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6pPr>
            <a:lvl7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7pPr>
            <a:lvl8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8pPr>
            <a:lvl9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algn="r">
              <a:spcBef>
                <a:spcPts val="0"/>
              </a:spcBef>
              <a:buNone/>
              <a:defRPr sz="1300">
                <a:solidFill>
                  <a:schemeClr val="lt1"/>
                </a:solidFill>
                <a:latin typeface="Trebuchet MS"/>
                <a:ea typeface="Trebuchet MS"/>
                <a:cs typeface="Trebuchet MS"/>
                <a:sym typeface="Trebuchet MS"/>
              </a:defRPr>
            </a:lvl1pPr>
          </a:lstStyle>
          <a:p>
            <a:pPr>
              <a:spcBef>
                <a:spcPts val="0"/>
              </a:spcBef>
              <a:buNone/>
            </a:pPr>
            <a:fld id="{00000000-1234-1234-1234-123412341234}" type="slidenum">
              <a:rPr lang="zh-C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3" Type="http://schemas.openxmlformats.org/officeDocument/2006/relationships/image" Target="../media/image0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3" Type="http://schemas.openxmlformats.org/officeDocument/2006/relationships/image" Target="../media/image0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00.png"/><Relationship Id="rId3" Type="http://schemas.openxmlformats.org/officeDocument/2006/relationships/image" Target="../media/image04.png"/><Relationship Id="rId5" Type="http://schemas.openxmlformats.org/officeDocument/2006/relationships/image" Target="../media/image0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09.png"/><Relationship Id="rId3" Type="http://schemas.openxmlformats.org/officeDocument/2006/relationships/image" Target="../media/image13.png"/><Relationship Id="rId9" Type="http://schemas.openxmlformats.org/officeDocument/2006/relationships/image" Target="../media/image16.png"/><Relationship Id="rId6" Type="http://schemas.openxmlformats.org/officeDocument/2006/relationships/image" Target="../media/image08.png"/><Relationship Id="rId5" Type="http://schemas.openxmlformats.org/officeDocument/2006/relationships/image" Target="../media/image07.png"/><Relationship Id="rId8" Type="http://schemas.openxmlformats.org/officeDocument/2006/relationships/image" Target="../media/image15.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ctrTitle"/>
          </p:nvPr>
        </p:nvSpPr>
        <p:spPr>
          <a:xfrm>
            <a:off x="685800" y="1568184"/>
            <a:ext cx="7772400" cy="1238099"/>
          </a:xfrm>
          <a:prstGeom prst="rect">
            <a:avLst/>
          </a:prstGeom>
        </p:spPr>
        <p:txBody>
          <a:bodyPr anchorCtr="0" anchor="b" bIns="91425" lIns="91425" rIns="91425" tIns="91425">
            <a:noAutofit/>
          </a:bodyPr>
          <a:lstStyle/>
          <a:p>
            <a:pPr>
              <a:spcBef>
                <a:spcPts val="0"/>
              </a:spcBef>
              <a:buNone/>
            </a:pPr>
            <a:r>
              <a:rPr lang="zh-CN"/>
              <a:t>Wireless Packet Loss Rate</a:t>
            </a:r>
          </a:p>
        </p:txBody>
      </p:sp>
      <p:sp>
        <p:nvSpPr>
          <p:cNvPr id="78" name="Shape 78"/>
          <p:cNvSpPr txBox="1"/>
          <p:nvPr>
            <p:ph idx="1" type="subTitle"/>
          </p:nvPr>
        </p:nvSpPr>
        <p:spPr>
          <a:xfrm>
            <a:off x="685800" y="2914650"/>
            <a:ext cx="7772400" cy="658500"/>
          </a:xfrm>
          <a:prstGeom prst="rect">
            <a:avLst/>
          </a:prstGeom>
        </p:spPr>
        <p:txBody>
          <a:bodyPr anchorCtr="0" anchor="t" bIns="91425" lIns="91425" rIns="91425" tIns="91425">
            <a:noAutofit/>
          </a:bodyPr>
          <a:lstStyle/>
          <a:p>
            <a:pPr rtl="0">
              <a:spcBef>
                <a:spcPts val="0"/>
              </a:spcBef>
              <a:buNone/>
            </a:pPr>
            <a:r>
              <a:rPr lang="zh-CN"/>
              <a:t>Xiangzhou Chen</a:t>
            </a:r>
          </a:p>
          <a:p>
            <a:pPr>
              <a:spcBef>
                <a:spcPts val="0"/>
              </a:spcBef>
              <a:buNone/>
            </a:pPr>
            <a:r>
              <a:rPr lang="zh-CN"/>
              <a:t>Zhihan Xia</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t/>
            </a:r>
            <a:endParaRPr/>
          </a:p>
        </p:txBody>
      </p:sp>
      <p:sp>
        <p:nvSpPr>
          <p:cNvPr id="148" name="Shape 148"/>
          <p:cNvSpPr txBox="1"/>
          <p:nvPr>
            <p:ph idx="1" type="body"/>
          </p:nvPr>
        </p:nvSpPr>
        <p:spPr>
          <a:xfrm>
            <a:off x="457200" y="1200150"/>
            <a:ext cx="3208199" cy="3725699"/>
          </a:xfrm>
          <a:prstGeom prst="rect">
            <a:avLst/>
          </a:prstGeom>
        </p:spPr>
        <p:txBody>
          <a:bodyPr anchorCtr="0" anchor="t" bIns="91425" lIns="91425" rIns="91425" tIns="91425">
            <a:noAutofit/>
          </a:bodyPr>
          <a:lstStyle/>
          <a:p>
            <a:pPr rtl="0">
              <a:spcBef>
                <a:spcPts val="0"/>
              </a:spcBef>
              <a:buNone/>
            </a:pPr>
            <a:r>
              <a:rPr lang="zh-CN" sz="1800"/>
              <a:t>Fixed location and access point.</a:t>
            </a:r>
            <a:r>
              <a:rPr lang="zh-CN"/>
              <a:t> </a:t>
            </a:r>
          </a:p>
          <a:p>
            <a:pPr>
              <a:spcBef>
                <a:spcPts val="0"/>
              </a:spcBef>
              <a:buNone/>
            </a:pPr>
            <a:r>
              <a:t/>
            </a:r>
            <a:endParaRPr sz="1800"/>
          </a:p>
        </p:txBody>
      </p:sp>
      <p:pic>
        <p:nvPicPr>
          <p:cNvPr id="149" name="Shape 149"/>
          <p:cNvPicPr preferRelativeResize="0"/>
          <p:nvPr/>
        </p:nvPicPr>
        <p:blipFill>
          <a:blip r:embed="rId3">
            <a:alphaModFix/>
          </a:blip>
          <a:stretch>
            <a:fillRect/>
          </a:stretch>
        </p:blipFill>
        <p:spPr>
          <a:xfrm>
            <a:off x="3665400" y="1290225"/>
            <a:ext cx="5029200" cy="28860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b="0" lang="zh-CN" sz="3000">
                <a:solidFill>
                  <a:schemeClr val="lt1"/>
                </a:solidFill>
              </a:rPr>
              <a:t>Comparison result</a:t>
            </a:r>
          </a:p>
        </p:txBody>
      </p:sp>
      <p:sp>
        <p:nvSpPr>
          <p:cNvPr id="155" name="Shape 155"/>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sz="1400"/>
          </a:p>
          <a:p>
            <a:pPr rtl="0">
              <a:spcBef>
                <a:spcPts val="0"/>
              </a:spcBef>
              <a:buNone/>
            </a:pPr>
            <a:r>
              <a:rPr lang="zh-CN" sz="1400"/>
              <a:t>Influence Parameters:</a:t>
            </a:r>
          </a:p>
          <a:p>
            <a:pPr rtl="0">
              <a:spcBef>
                <a:spcPts val="0"/>
              </a:spcBef>
              <a:buNone/>
            </a:pPr>
            <a:r>
              <a:t/>
            </a:r>
            <a:endParaRPr sz="1200"/>
          </a:p>
          <a:p>
            <a:pPr indent="-304800" lvl="0" marL="457200" rtl="0">
              <a:spcBef>
                <a:spcPts val="0"/>
              </a:spcBef>
              <a:buClr>
                <a:srgbClr val="FFFFFF"/>
              </a:buClr>
              <a:buSzPct val="100000"/>
              <a:buFont typeface="Trebuchet MS"/>
              <a:buAutoNum type="arabicParenR"/>
            </a:pPr>
            <a:r>
              <a:rPr lang="zh-CN" sz="1200">
                <a:solidFill>
                  <a:srgbClr val="FFFFFF"/>
                </a:solidFill>
              </a:rPr>
              <a:t>Hardware: Orientation, directionality and type of antenna (WLAN card)</a:t>
            </a:r>
          </a:p>
          <a:p>
            <a:pPr indent="-304800" lvl="0" marL="457200" rtl="0">
              <a:spcBef>
                <a:spcPts val="0"/>
              </a:spcBef>
              <a:buClr>
                <a:srgbClr val="FFFFFF"/>
              </a:buClr>
              <a:buSzPct val="100000"/>
              <a:buFont typeface="Trebuchet MS"/>
              <a:buAutoNum type="arabicParenR"/>
            </a:pPr>
            <a:r>
              <a:rPr lang="zh-CN" sz="1200">
                <a:solidFill>
                  <a:srgbClr val="FFFFFF"/>
                </a:solidFill>
              </a:rPr>
              <a:t>Spatial: Distance between receiver and transmitter (AP) </a:t>
            </a:r>
          </a:p>
          <a:p>
            <a:pPr indent="-304800" lvl="0" marL="457200" rtl="0">
              <a:spcBef>
                <a:spcPts val="0"/>
              </a:spcBef>
              <a:buClr>
                <a:srgbClr val="FFFFFF"/>
              </a:buClr>
              <a:buSzPct val="100000"/>
              <a:buFont typeface="Trebuchet MS"/>
              <a:buAutoNum type="arabicParenR"/>
            </a:pPr>
            <a:r>
              <a:rPr lang="zh-CN" sz="1200">
                <a:solidFill>
                  <a:srgbClr val="FFFFFF"/>
                </a:solidFill>
              </a:rPr>
              <a:t> Temporal: Time and period of measurement </a:t>
            </a:r>
          </a:p>
          <a:p>
            <a:pPr indent="-304800" lvl="0" marL="457200" rtl="0">
              <a:spcBef>
                <a:spcPts val="0"/>
              </a:spcBef>
              <a:buClr>
                <a:srgbClr val="FFFFFF"/>
              </a:buClr>
              <a:buSzPct val="100000"/>
              <a:buFont typeface="Trebuchet MS"/>
              <a:buAutoNum type="arabicParenR"/>
            </a:pPr>
            <a:r>
              <a:rPr lang="zh-CN" sz="1200">
                <a:solidFill>
                  <a:srgbClr val="FFFFFF"/>
                </a:solidFill>
              </a:rPr>
              <a:t>Interference: RF interference due to nearby devices operating is same/different radio channel </a:t>
            </a:r>
          </a:p>
          <a:p>
            <a:pPr indent="-304800" lvl="0" marL="457200" rtl="0">
              <a:spcBef>
                <a:spcPts val="0"/>
              </a:spcBef>
              <a:buClr>
                <a:srgbClr val="FFFFFF"/>
              </a:buClr>
              <a:buSzPct val="100000"/>
              <a:buFont typeface="Trebuchet MS"/>
              <a:buAutoNum type="arabicParenR"/>
            </a:pPr>
            <a:r>
              <a:rPr lang="zh-CN" sz="1200">
                <a:solidFill>
                  <a:srgbClr val="FFFFFF"/>
                </a:solidFill>
              </a:rPr>
              <a:t> Human: User’s presence/absence, orientation, mobility </a:t>
            </a:r>
          </a:p>
          <a:p>
            <a:pPr indent="-304800" lvl="0" marL="457200" rtl="0">
              <a:spcBef>
                <a:spcPts val="0"/>
              </a:spcBef>
              <a:buClr>
                <a:srgbClr val="FFFFFF"/>
              </a:buClr>
              <a:buSzPct val="100000"/>
              <a:buFont typeface="Trebuchet MS"/>
              <a:buAutoNum type="arabicParenR"/>
            </a:pPr>
            <a:r>
              <a:rPr lang="zh-CN" sz="1200">
                <a:solidFill>
                  <a:srgbClr val="FFFFFF"/>
                </a:solidFill>
              </a:rPr>
              <a:t>Environment: Building types, materials</a:t>
            </a:r>
          </a:p>
          <a:p>
            <a:pPr rtl="0">
              <a:spcBef>
                <a:spcPts val="0"/>
              </a:spcBef>
              <a:buNone/>
            </a:pPr>
            <a:r>
              <a:t/>
            </a:r>
            <a:endParaRPr/>
          </a:p>
          <a:p>
            <a:pPr rtl="0">
              <a:spcBef>
                <a:spcPts val="0"/>
              </a:spcBef>
              <a:buNone/>
            </a:pPr>
            <a:r>
              <a:rPr lang="zh-CN" sz="1100"/>
              <a:t>References:</a:t>
            </a:r>
          </a:p>
          <a:p>
            <a:pPr rtl="0">
              <a:spcBef>
                <a:spcPts val="0"/>
              </a:spcBef>
              <a:buNone/>
            </a:pPr>
            <a:r>
              <a:rPr i="1" lang="zh-CN" sz="1000"/>
              <a:t>Chapre, Yogita, et al. "Received signal strength indicator and its analysis in a typical WLAN system (short paper)." Local Computer Networks (LCN), 2013 IEEE 38th Conference on. IEEE, 2013.</a:t>
            </a:r>
          </a:p>
          <a:p>
            <a:pPr>
              <a:spcBef>
                <a:spcPts val="0"/>
              </a:spcBef>
              <a:buNone/>
            </a:pPr>
            <a:r>
              <a:rPr i="1" lang="zh-CN" sz="1200">
                <a:solidFill>
                  <a:srgbClr val="FFFFFF"/>
                </a:solidFill>
                <a:latin typeface="Arial"/>
                <a:ea typeface="Arial"/>
                <a:cs typeface="Arial"/>
                <a:sym typeface="Arial"/>
              </a:rPr>
              <a:t>http://www.cisco.com/c/en/us/td/docs/solutions/Enterprise/Mobility/WiFiLBS-DG/wifich5.html</a:t>
            </a:r>
          </a:p>
        </p:txBody>
      </p:sp>
      <p:pic>
        <p:nvPicPr>
          <p:cNvPr id="156" name="Shape 156"/>
          <p:cNvPicPr preferRelativeResize="0"/>
          <p:nvPr/>
        </p:nvPicPr>
        <p:blipFill>
          <a:blip r:embed="rId3">
            <a:alphaModFix/>
          </a:blip>
          <a:stretch>
            <a:fillRect/>
          </a:stretch>
        </p:blipFill>
        <p:spPr>
          <a:xfrm>
            <a:off x="1226737" y="428200"/>
            <a:ext cx="4791075" cy="3771900"/>
          </a:xfrm>
          <a:prstGeom prst="rect">
            <a:avLst/>
          </a:prstGeom>
          <a:noFill/>
          <a:ln>
            <a:noFill/>
          </a:ln>
        </p:spPr>
      </p:pic>
      <p:pic>
        <p:nvPicPr>
          <p:cNvPr id="157" name="Shape 157"/>
          <p:cNvPicPr preferRelativeResize="0"/>
          <p:nvPr/>
        </p:nvPicPr>
        <p:blipFill>
          <a:blip r:embed="rId4">
            <a:alphaModFix/>
          </a:blip>
          <a:stretch>
            <a:fillRect/>
          </a:stretch>
        </p:blipFill>
        <p:spPr>
          <a:xfrm>
            <a:off x="868600" y="665812"/>
            <a:ext cx="6900296" cy="3462874"/>
          </a:xfrm>
          <a:prstGeom prst="rect">
            <a:avLst/>
          </a:prstGeom>
          <a:noFill/>
          <a:ln>
            <a:noFill/>
          </a:ln>
        </p:spPr>
      </p:pic>
      <p:pic>
        <p:nvPicPr>
          <p:cNvPr id="158" name="Shape 158"/>
          <p:cNvPicPr preferRelativeResize="0"/>
          <p:nvPr/>
        </p:nvPicPr>
        <p:blipFill>
          <a:blip r:embed="rId5">
            <a:alphaModFix/>
          </a:blip>
          <a:stretch>
            <a:fillRect/>
          </a:stretch>
        </p:blipFill>
        <p:spPr>
          <a:xfrm>
            <a:off x="1400636" y="764187"/>
            <a:ext cx="7378374" cy="35393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Packet Loss Rate</a:t>
            </a:r>
          </a:p>
        </p:txBody>
      </p:sp>
      <p:sp>
        <p:nvSpPr>
          <p:cNvPr id="164" name="Shape 16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solidFill>
                <a:srgbClr val="FFFFFF"/>
              </a:solidFill>
            </a:endParaRPr>
          </a:p>
          <a:p>
            <a:pPr indent="-419100" lvl="0" marL="457200" rtl="0">
              <a:spcBef>
                <a:spcPts val="0"/>
              </a:spcBef>
              <a:buClr>
                <a:srgbClr val="FFFF00"/>
              </a:buClr>
              <a:buSzPct val="100000"/>
              <a:buFont typeface="Trebuchet MS"/>
              <a:buAutoNum type="arabicPeriod"/>
            </a:pPr>
            <a:r>
              <a:rPr lang="zh-CN">
                <a:solidFill>
                  <a:srgbClr val="FFFF00"/>
                </a:solidFill>
              </a:rPr>
              <a:t>ping </a:t>
            </a:r>
          </a:p>
          <a:p>
            <a:pPr indent="-419100" lvl="0" marL="457200" rtl="0">
              <a:spcBef>
                <a:spcPts val="0"/>
              </a:spcBef>
              <a:buClr>
                <a:schemeClr val="lt1"/>
              </a:buClr>
              <a:buSzPct val="100000"/>
              <a:buFont typeface="Trebuchet MS"/>
              <a:buAutoNum type="arabicPeriod"/>
            </a:pPr>
            <a:r>
              <a:rPr lang="zh-CN"/>
              <a:t>WireShark</a:t>
            </a:r>
          </a:p>
          <a:p>
            <a:pPr indent="-419100" lvl="0" marL="457200" rtl="0">
              <a:spcBef>
                <a:spcPts val="0"/>
              </a:spcBef>
              <a:buClr>
                <a:schemeClr val="lt1"/>
              </a:buClr>
              <a:buSzPct val="100000"/>
              <a:buFont typeface="Trebuchet MS"/>
              <a:buAutoNum type="arabicPeriod"/>
            </a:pPr>
            <a:r>
              <a:rPr lang="zh-CN"/>
              <a:t>iPerf</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Ping</a:t>
            </a:r>
          </a:p>
        </p:txBody>
      </p:sp>
      <p:sp>
        <p:nvSpPr>
          <p:cNvPr id="170" name="Shape 170"/>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zh-CN"/>
              <a:t>Ping operates by sending Internet Control Message Protocol (ICMP) echo request packets to the target host and waiting for an ICMP response. In the process it measures the time from transmission to reception (round-trip time) and records any packet loss.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t/>
            </a:r>
            <a:endParaRPr/>
          </a:p>
        </p:txBody>
      </p:sp>
      <p:sp>
        <p:nvSpPr>
          <p:cNvPr id="176" name="Shape 176"/>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77" name="Shape 177"/>
          <p:cNvPicPr preferRelativeResize="0"/>
          <p:nvPr/>
        </p:nvPicPr>
        <p:blipFill>
          <a:blip r:embed="rId3">
            <a:alphaModFix/>
          </a:blip>
          <a:stretch>
            <a:fillRect/>
          </a:stretch>
        </p:blipFill>
        <p:spPr>
          <a:xfrm>
            <a:off x="457199" y="145325"/>
            <a:ext cx="8107017" cy="478052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Packet Loss Rate</a:t>
            </a:r>
          </a:p>
        </p:txBody>
      </p:sp>
      <p:sp>
        <p:nvSpPr>
          <p:cNvPr id="183" name="Shape 18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solidFill>
                <a:srgbClr val="FFFFFF"/>
              </a:solidFill>
            </a:endParaRPr>
          </a:p>
          <a:p>
            <a:pPr indent="-419100" lvl="0" marL="457200" rtl="0">
              <a:spcBef>
                <a:spcPts val="0"/>
              </a:spcBef>
              <a:buClr>
                <a:schemeClr val="lt1"/>
              </a:buClr>
              <a:buSzPct val="100000"/>
              <a:buFont typeface="Trebuchet MS"/>
              <a:buAutoNum type="arabicPeriod"/>
            </a:pPr>
            <a:r>
              <a:rPr lang="zh-CN"/>
              <a:t>ping </a:t>
            </a:r>
          </a:p>
          <a:p>
            <a:pPr indent="-419100" lvl="0" marL="457200" rtl="0">
              <a:spcBef>
                <a:spcPts val="0"/>
              </a:spcBef>
              <a:buClr>
                <a:srgbClr val="FFFF00"/>
              </a:buClr>
              <a:buSzPct val="100000"/>
              <a:buFont typeface="Trebuchet MS"/>
              <a:buAutoNum type="arabicPeriod"/>
            </a:pPr>
            <a:r>
              <a:rPr lang="zh-CN">
                <a:solidFill>
                  <a:srgbClr val="FFFF00"/>
                </a:solidFill>
              </a:rPr>
              <a:t>WireShark</a:t>
            </a:r>
          </a:p>
          <a:p>
            <a:pPr indent="-419100" lvl="0" marL="457200" rtl="0">
              <a:spcBef>
                <a:spcPts val="0"/>
              </a:spcBef>
              <a:buClr>
                <a:schemeClr val="lt1"/>
              </a:buClr>
              <a:buSzPct val="100000"/>
              <a:buFont typeface="Trebuchet MS"/>
              <a:buAutoNum type="arabicPeriod"/>
            </a:pPr>
            <a:r>
              <a:rPr lang="zh-CN"/>
              <a:t>iPerf</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Wireshark</a:t>
            </a:r>
          </a:p>
        </p:txBody>
      </p:sp>
      <p:sp>
        <p:nvSpPr>
          <p:cNvPr id="189" name="Shape 18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90" name="Shape 190"/>
          <p:cNvPicPr preferRelativeResize="0"/>
          <p:nvPr/>
        </p:nvPicPr>
        <p:blipFill>
          <a:blip r:embed="rId3">
            <a:alphaModFix/>
          </a:blip>
          <a:stretch>
            <a:fillRect/>
          </a:stretch>
        </p:blipFill>
        <p:spPr>
          <a:xfrm>
            <a:off x="513975" y="1063375"/>
            <a:ext cx="8116047" cy="398827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Wireshark</a:t>
            </a:r>
          </a:p>
        </p:txBody>
      </p:sp>
      <p:sp>
        <p:nvSpPr>
          <p:cNvPr id="196" name="Shape 19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197" name="Shape 197"/>
          <p:cNvPicPr preferRelativeResize="0"/>
          <p:nvPr/>
        </p:nvPicPr>
        <p:blipFill>
          <a:blip r:embed="rId3">
            <a:alphaModFix/>
          </a:blip>
          <a:stretch>
            <a:fillRect/>
          </a:stretch>
        </p:blipFill>
        <p:spPr>
          <a:xfrm>
            <a:off x="1445075" y="803500"/>
            <a:ext cx="6431573" cy="426807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Wireshark</a:t>
            </a:r>
          </a:p>
        </p:txBody>
      </p:sp>
      <p:sp>
        <p:nvSpPr>
          <p:cNvPr id="203" name="Shape 20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zh-CN"/>
              <a:t>Problems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Packet Loss Rate</a:t>
            </a:r>
          </a:p>
        </p:txBody>
      </p:sp>
      <p:sp>
        <p:nvSpPr>
          <p:cNvPr id="209" name="Shape 20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a:p>
            <a:pPr indent="-419100" lvl="0" marL="457200" rtl="0">
              <a:spcBef>
                <a:spcPts val="0"/>
              </a:spcBef>
              <a:buClr>
                <a:schemeClr val="lt1"/>
              </a:buClr>
              <a:buSzPct val="100000"/>
              <a:buFont typeface="Trebuchet MS"/>
              <a:buAutoNum type="arabicPeriod"/>
            </a:pPr>
            <a:r>
              <a:rPr lang="zh-CN"/>
              <a:t>ping </a:t>
            </a:r>
          </a:p>
          <a:p>
            <a:pPr indent="-419100" lvl="0" marL="457200" rtl="0">
              <a:spcBef>
                <a:spcPts val="0"/>
              </a:spcBef>
              <a:buClr>
                <a:schemeClr val="lt1"/>
              </a:buClr>
              <a:buSzPct val="100000"/>
              <a:buFont typeface="Trebuchet MS"/>
              <a:buAutoNum type="arabicPeriod"/>
            </a:pPr>
            <a:r>
              <a:rPr lang="zh-CN"/>
              <a:t>WireShark</a:t>
            </a:r>
          </a:p>
          <a:p>
            <a:pPr indent="-419100" lvl="0" marL="457200" rtl="0">
              <a:spcBef>
                <a:spcPts val="0"/>
              </a:spcBef>
              <a:buClr>
                <a:srgbClr val="FFFF00"/>
              </a:buClr>
              <a:buSzPct val="100000"/>
              <a:buFont typeface="Trebuchet MS"/>
              <a:buAutoNum type="arabicPeriod"/>
            </a:pPr>
            <a:r>
              <a:rPr lang="zh-CN">
                <a:solidFill>
                  <a:srgbClr val="FFFF00"/>
                </a:solidFill>
              </a:rPr>
              <a:t>iPerf</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Objectives</a:t>
            </a:r>
          </a:p>
        </p:txBody>
      </p:sp>
      <p:sp>
        <p:nvSpPr>
          <p:cNvPr id="84" name="Shape 84"/>
          <p:cNvSpPr txBox="1"/>
          <p:nvPr>
            <p:ph idx="1" type="body"/>
          </p:nvPr>
        </p:nvSpPr>
        <p:spPr>
          <a:xfrm>
            <a:off x="457200" y="1200150"/>
            <a:ext cx="4505399" cy="3725699"/>
          </a:xfrm>
          <a:prstGeom prst="rect">
            <a:avLst/>
          </a:prstGeom>
        </p:spPr>
        <p:txBody>
          <a:bodyPr anchorCtr="0" anchor="t" bIns="91425" lIns="91425" rIns="91425" tIns="91425">
            <a:noAutofit/>
          </a:bodyPr>
          <a:lstStyle/>
          <a:p>
            <a:pPr indent="-342900" lvl="0" marL="457200" rtl="0">
              <a:spcBef>
                <a:spcPts val="0"/>
              </a:spcBef>
              <a:buClr>
                <a:schemeClr val="lt1"/>
              </a:buClr>
              <a:buSzPct val="100000"/>
              <a:buFont typeface="Trebuchet MS"/>
              <a:buAutoNum type="arabicPeriod"/>
            </a:pPr>
            <a:r>
              <a:rPr lang="zh-CN" sz="1800"/>
              <a:t>Tools to measure wireless network RSSI and factors of influence on RSSI.</a:t>
            </a:r>
          </a:p>
          <a:p>
            <a:pPr lvl="0" rtl="0">
              <a:spcBef>
                <a:spcPts val="0"/>
              </a:spcBef>
              <a:buNone/>
            </a:pPr>
            <a:r>
              <a:t/>
            </a:r>
            <a:endParaRPr sz="1800"/>
          </a:p>
          <a:p>
            <a:pPr indent="-342900" lvl="0" marL="457200" rtl="0">
              <a:spcBef>
                <a:spcPts val="0"/>
              </a:spcBef>
              <a:buClr>
                <a:schemeClr val="lt1"/>
              </a:buClr>
              <a:buSzPct val="100000"/>
              <a:buFont typeface="Trebuchet MS"/>
              <a:buAutoNum type="arabicPeriod"/>
            </a:pPr>
            <a:r>
              <a:rPr lang="zh-CN" sz="1800"/>
              <a:t>Packet loss measurement tools and analysis on data.</a:t>
            </a:r>
          </a:p>
        </p:txBody>
      </p:sp>
      <p:pic>
        <p:nvPicPr>
          <p:cNvPr id="85" name="Shape 85"/>
          <p:cNvPicPr preferRelativeResize="0"/>
          <p:nvPr/>
        </p:nvPicPr>
        <p:blipFill>
          <a:blip r:embed="rId3">
            <a:alphaModFix/>
          </a:blip>
          <a:stretch>
            <a:fillRect/>
          </a:stretch>
        </p:blipFill>
        <p:spPr>
          <a:xfrm>
            <a:off x="5082298" y="749848"/>
            <a:ext cx="3528399" cy="41760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Iperf</a:t>
            </a:r>
          </a:p>
        </p:txBody>
      </p:sp>
      <p:sp>
        <p:nvSpPr>
          <p:cNvPr id="215" name="Shape 21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zh-CN" sz="2000"/>
              <a:t>Iperf is a tool to measure the bandwidth and the quality of a network link. </a:t>
            </a:r>
          </a:p>
          <a:p>
            <a:pPr lvl="0" rtl="0">
              <a:spcBef>
                <a:spcPts val="0"/>
              </a:spcBef>
              <a:buClr>
                <a:schemeClr val="dk1"/>
              </a:buClr>
              <a:buSzPct val="55000"/>
              <a:buFont typeface="Arial"/>
              <a:buNone/>
            </a:pPr>
            <a:r>
              <a:rPr lang="zh-CN" sz="2000"/>
              <a:t>The network link is delimited by two hosts running Iperf. </a:t>
            </a:r>
          </a:p>
          <a:p>
            <a:pPr lvl="0" rtl="0">
              <a:spcBef>
                <a:spcPts val="0"/>
              </a:spcBef>
              <a:buClr>
                <a:schemeClr val="dk1"/>
              </a:buClr>
              <a:buSzPct val="55000"/>
              <a:buFont typeface="Arial"/>
              <a:buNone/>
            </a:pPr>
            <a:r>
              <a:rPr lang="zh-CN" sz="2000"/>
              <a:t>The quality of a link can be tested as follows:</a:t>
            </a:r>
          </a:p>
          <a:p>
            <a:pPr lvl="0" rtl="0">
              <a:spcBef>
                <a:spcPts val="0"/>
              </a:spcBef>
              <a:buClr>
                <a:schemeClr val="dk1"/>
              </a:buClr>
              <a:buSzPct val="55000"/>
              <a:buFont typeface="Arial"/>
              <a:buNone/>
            </a:pPr>
            <a:r>
              <a:rPr lang="zh-CN" sz="2000"/>
              <a:t>- Latency (response time or RTT): can be measured with the Ping command.</a:t>
            </a:r>
          </a:p>
          <a:p>
            <a:pPr lvl="0" rtl="0">
              <a:spcBef>
                <a:spcPts val="0"/>
              </a:spcBef>
              <a:buClr>
                <a:schemeClr val="dk1"/>
              </a:buClr>
              <a:buSzPct val="55000"/>
              <a:buFont typeface="Arial"/>
              <a:buNone/>
            </a:pPr>
            <a:r>
              <a:rPr lang="zh-CN" sz="2000"/>
              <a:t>- Jitter (latency variation): can be measured with an Iperf UDP test.</a:t>
            </a:r>
          </a:p>
          <a:p>
            <a:pPr lvl="0" rtl="0">
              <a:spcBef>
                <a:spcPts val="0"/>
              </a:spcBef>
              <a:buNone/>
            </a:pPr>
            <a:r>
              <a:rPr lang="zh-CN" sz="2000"/>
              <a:t>- Datagram loss: can be measured with an Iperf UDP test.</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Iperf</a:t>
            </a:r>
          </a:p>
        </p:txBody>
      </p:sp>
      <p:sp>
        <p:nvSpPr>
          <p:cNvPr id="221" name="Shape 22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sz="2000"/>
          </a:p>
        </p:txBody>
      </p:sp>
      <p:pic>
        <p:nvPicPr>
          <p:cNvPr id="222" name="Shape 222"/>
          <p:cNvPicPr preferRelativeResize="0"/>
          <p:nvPr/>
        </p:nvPicPr>
        <p:blipFill>
          <a:blip r:embed="rId3">
            <a:alphaModFix/>
          </a:blip>
          <a:stretch>
            <a:fillRect/>
          </a:stretch>
        </p:blipFill>
        <p:spPr>
          <a:xfrm>
            <a:off x="2271275" y="89648"/>
            <a:ext cx="6659499" cy="2385475"/>
          </a:xfrm>
          <a:prstGeom prst="rect">
            <a:avLst/>
          </a:prstGeom>
          <a:noFill/>
          <a:ln>
            <a:noFill/>
          </a:ln>
        </p:spPr>
      </p:pic>
      <p:pic>
        <p:nvPicPr>
          <p:cNvPr id="223" name="Shape 223"/>
          <p:cNvPicPr preferRelativeResize="0"/>
          <p:nvPr/>
        </p:nvPicPr>
        <p:blipFill>
          <a:blip r:embed="rId4">
            <a:alphaModFix/>
          </a:blip>
          <a:stretch>
            <a:fillRect/>
          </a:stretch>
        </p:blipFill>
        <p:spPr>
          <a:xfrm>
            <a:off x="691550" y="1751300"/>
            <a:ext cx="6898351" cy="328979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Iperf</a:t>
            </a:r>
          </a:p>
        </p:txBody>
      </p:sp>
      <p:sp>
        <p:nvSpPr>
          <p:cNvPr id="229" name="Shape 22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zh-CN"/>
              <a:t>Problems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Packet loss parameters</a:t>
            </a:r>
          </a:p>
        </p:txBody>
      </p:sp>
      <p:sp>
        <p:nvSpPr>
          <p:cNvPr id="235" name="Shape 235"/>
          <p:cNvSpPr txBox="1"/>
          <p:nvPr>
            <p:ph idx="1" type="body"/>
          </p:nvPr>
        </p:nvSpPr>
        <p:spPr>
          <a:xfrm>
            <a:off x="457200" y="1180250"/>
            <a:ext cx="8229600" cy="3725699"/>
          </a:xfrm>
          <a:prstGeom prst="rect">
            <a:avLst/>
          </a:prstGeom>
        </p:spPr>
        <p:txBody>
          <a:bodyPr anchorCtr="0" anchor="t" bIns="91425" lIns="91425" rIns="91425" tIns="91425">
            <a:noAutofit/>
          </a:bodyPr>
          <a:lstStyle/>
          <a:p>
            <a:pPr indent="-419100" lvl="0" marL="457200" rtl="0">
              <a:spcBef>
                <a:spcPts val="0"/>
              </a:spcBef>
              <a:buClr>
                <a:schemeClr val="lt1"/>
              </a:buClr>
              <a:buSzPct val="100000"/>
              <a:buFont typeface="Trebuchet MS"/>
              <a:buAutoNum type="arabicPeriod"/>
            </a:pPr>
            <a:r>
              <a:rPr lang="zh-CN"/>
              <a:t>Packet size</a:t>
            </a:r>
          </a:p>
          <a:p>
            <a:pPr indent="-419100" lvl="0" marL="457200" rtl="0">
              <a:spcBef>
                <a:spcPts val="0"/>
              </a:spcBef>
              <a:buClr>
                <a:schemeClr val="lt1"/>
              </a:buClr>
              <a:buSzPct val="100000"/>
              <a:buFont typeface="Trebuchet MS"/>
              <a:buAutoNum type="arabicPeriod"/>
            </a:pPr>
            <a:r>
              <a:rPr lang="zh-CN"/>
              <a:t>Distance/RSSI</a:t>
            </a:r>
          </a:p>
          <a:p>
            <a:pPr indent="-419100" lvl="0" marL="457200" rtl="0">
              <a:spcBef>
                <a:spcPts val="0"/>
              </a:spcBef>
              <a:buClr>
                <a:schemeClr val="lt1"/>
              </a:buClr>
              <a:buSzPct val="100000"/>
              <a:buFont typeface="Trebuchet MS"/>
              <a:buAutoNum type="arabicPeriod"/>
            </a:pPr>
            <a:r>
              <a:rPr lang="zh-CN"/>
              <a:t>Packet interval</a:t>
            </a:r>
          </a:p>
          <a:p>
            <a:pPr indent="-419100" lvl="0" marL="457200" rtl="0">
              <a:spcBef>
                <a:spcPts val="0"/>
              </a:spcBef>
              <a:buClr>
                <a:schemeClr val="lt1"/>
              </a:buClr>
              <a:buSzPct val="100000"/>
              <a:buFont typeface="Trebuchet MS"/>
              <a:buAutoNum type="arabicPeriod"/>
            </a:pPr>
            <a:r>
              <a:rPr lang="zh-CN"/>
              <a:t>Hardware</a:t>
            </a:r>
          </a:p>
          <a:p>
            <a:pPr lvl="0">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Packet lossrate</a:t>
            </a:r>
          </a:p>
        </p:txBody>
      </p:sp>
      <p:sp>
        <p:nvSpPr>
          <p:cNvPr id="241" name="Shape 241"/>
          <p:cNvSpPr txBox="1"/>
          <p:nvPr>
            <p:ph idx="1" type="body"/>
          </p:nvPr>
        </p:nvSpPr>
        <p:spPr>
          <a:xfrm>
            <a:off x="457200" y="1180250"/>
            <a:ext cx="8229600" cy="3725699"/>
          </a:xfrm>
          <a:prstGeom prst="rect">
            <a:avLst/>
          </a:prstGeom>
        </p:spPr>
        <p:txBody>
          <a:bodyPr anchorCtr="0" anchor="t" bIns="91425" lIns="91425" rIns="91425" tIns="91425">
            <a:noAutofit/>
          </a:bodyPr>
          <a:lstStyle/>
          <a:p>
            <a:pPr rtl="0">
              <a:spcBef>
                <a:spcPts val="0"/>
              </a:spcBef>
              <a:buNone/>
            </a:pPr>
            <a:r>
              <a:rPr lang="zh-CN">
                <a:solidFill>
                  <a:srgbClr val="00FF00"/>
                </a:solidFill>
              </a:rPr>
              <a:t>Our test</a:t>
            </a:r>
            <a:r>
              <a:rPr lang="zh-CN"/>
              <a:t>:</a:t>
            </a:r>
          </a:p>
          <a:p>
            <a:pPr rtl="0">
              <a:spcBef>
                <a:spcPts val="0"/>
              </a:spcBef>
              <a:buNone/>
            </a:pPr>
            <a:r>
              <a:t/>
            </a:r>
            <a:endParaRPr/>
          </a:p>
          <a:p>
            <a:pPr lvl="0" rtl="0">
              <a:spcBef>
                <a:spcPts val="0"/>
              </a:spcBef>
              <a:buNone/>
            </a:pPr>
            <a:r>
              <a:rPr lang="zh-CN"/>
              <a:t>sudo ping -f -c 500000 [ip of connected router]</a:t>
            </a:r>
          </a:p>
          <a:p>
            <a:pPr rtl="0">
              <a:spcBef>
                <a:spcPts val="0"/>
              </a:spcBef>
              <a:buNone/>
            </a:pPr>
            <a:r>
              <a:t/>
            </a:r>
            <a:endParaRPr/>
          </a:p>
          <a:p>
            <a:pPr lvl="0" rtl="0">
              <a:spcBef>
                <a:spcPts val="0"/>
              </a:spcBef>
              <a:buNone/>
            </a:pPr>
            <a:r>
              <a:rPr lang="zh-CN"/>
              <a:t>Test 5 times per hour and get mean of the 5</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solidFill>
                  <a:srgbClr val="FFFF00"/>
                </a:solidFill>
              </a:rPr>
              <a:t>MEASUREMENT Packet Loss</a:t>
            </a:r>
          </a:p>
        </p:txBody>
      </p:sp>
      <p:sp>
        <p:nvSpPr>
          <p:cNvPr id="247" name="Shape 24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FF00"/>
              </a:buClr>
              <a:buSzPct val="100000"/>
              <a:buFont typeface="Trebuchet MS"/>
              <a:buAutoNum type="arabicPeriod"/>
            </a:pPr>
            <a:r>
              <a:rPr lang="zh-CN">
                <a:solidFill>
                  <a:srgbClr val="00FF00"/>
                </a:solidFill>
              </a:rPr>
              <a:t>Different time of a day</a:t>
            </a:r>
          </a:p>
          <a:p>
            <a:pPr indent="-419100" lvl="0" marL="457200" rtl="0">
              <a:spcBef>
                <a:spcPts val="0"/>
              </a:spcBef>
              <a:buClr>
                <a:schemeClr val="lt1"/>
              </a:buClr>
              <a:buSzPct val="100000"/>
              <a:buFont typeface="Trebuchet MS"/>
              <a:buAutoNum type="arabicPeriod"/>
            </a:pPr>
            <a:r>
              <a:rPr lang="zh-CN"/>
              <a:t>Different day of a week</a:t>
            </a:r>
          </a:p>
          <a:p>
            <a:pPr indent="-419100" lvl="0" marL="457200" rtl="0">
              <a:spcBef>
                <a:spcPts val="0"/>
              </a:spcBef>
              <a:buClr>
                <a:schemeClr val="lt1"/>
              </a:buClr>
              <a:buSzPct val="100000"/>
              <a:buFont typeface="Trebuchet MS"/>
              <a:buAutoNum type="arabicPeriod"/>
            </a:pPr>
            <a:r>
              <a:rPr lang="zh-CN"/>
              <a:t>Busy location vs non-busy location</a:t>
            </a:r>
          </a:p>
          <a:p>
            <a:pPr lvl="0" rtl="0">
              <a:spcBef>
                <a:spcPts val="0"/>
              </a:spcBef>
              <a:buNone/>
            </a:pPr>
            <a:r>
              <a:t/>
            </a:r>
            <a:endParaRPr sz="1400">
              <a:solidFill>
                <a:srgbClr val="FF0000"/>
              </a:solidFill>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Packet loss rate, SEL, 03/25/2015</a:t>
            </a:r>
          </a:p>
        </p:txBody>
      </p:sp>
      <p:sp>
        <p:nvSpPr>
          <p:cNvPr id="253" name="Shape 253"/>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254" name="Shape 254"/>
          <p:cNvPicPr preferRelativeResize="0"/>
          <p:nvPr/>
        </p:nvPicPr>
        <p:blipFill>
          <a:blip r:embed="rId3">
            <a:alphaModFix/>
          </a:blip>
          <a:stretch>
            <a:fillRect/>
          </a:stretch>
        </p:blipFill>
        <p:spPr>
          <a:xfrm>
            <a:off x="0" y="1515069"/>
            <a:ext cx="9143999" cy="275371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solidFill>
                  <a:srgbClr val="FFFF00"/>
                </a:solidFill>
              </a:rPr>
              <a:t>MEASUREMENT Packet Loss</a:t>
            </a:r>
          </a:p>
        </p:txBody>
      </p:sp>
      <p:sp>
        <p:nvSpPr>
          <p:cNvPr id="260" name="Shape 26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lt1"/>
              </a:buClr>
              <a:buSzPct val="100000"/>
              <a:buFont typeface="Trebuchet MS"/>
              <a:buAutoNum type="arabicPeriod"/>
            </a:pPr>
            <a:r>
              <a:rPr lang="zh-CN"/>
              <a:t>Different time of a day</a:t>
            </a:r>
          </a:p>
          <a:p>
            <a:pPr indent="-419100" lvl="0" marL="457200" rtl="0">
              <a:spcBef>
                <a:spcPts val="0"/>
              </a:spcBef>
              <a:buClr>
                <a:srgbClr val="00FF00"/>
              </a:buClr>
              <a:buSzPct val="100000"/>
              <a:buFont typeface="Trebuchet MS"/>
              <a:buAutoNum type="arabicPeriod"/>
            </a:pPr>
            <a:r>
              <a:rPr lang="zh-CN">
                <a:solidFill>
                  <a:srgbClr val="00FF00"/>
                </a:solidFill>
              </a:rPr>
              <a:t>Different day of a week</a:t>
            </a:r>
          </a:p>
          <a:p>
            <a:pPr indent="-419100" lvl="0" marL="457200" rtl="0">
              <a:spcBef>
                <a:spcPts val="0"/>
              </a:spcBef>
              <a:buClr>
                <a:schemeClr val="lt1"/>
              </a:buClr>
              <a:buSzPct val="100000"/>
              <a:buFont typeface="Trebuchet MS"/>
              <a:buAutoNum type="arabicPeriod"/>
            </a:pPr>
            <a:r>
              <a:rPr lang="zh-CN"/>
              <a:t>Busy location vs non-busy location</a:t>
            </a:r>
          </a:p>
          <a:p>
            <a:pPr lvl="0" rtl="0">
              <a:spcBef>
                <a:spcPts val="0"/>
              </a:spcBef>
              <a:buNone/>
            </a:pPr>
            <a:r>
              <a:t/>
            </a:r>
            <a:endParaRPr sz="1400">
              <a:solidFill>
                <a:srgbClr val="FF0000"/>
              </a:solidFill>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SEL, 03/22/2015 - 03/28/2015</a:t>
            </a:r>
          </a:p>
        </p:txBody>
      </p:sp>
      <p:sp>
        <p:nvSpPr>
          <p:cNvPr id="266" name="Shape 26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267" name="Shape 267"/>
          <p:cNvPicPr preferRelativeResize="0"/>
          <p:nvPr/>
        </p:nvPicPr>
        <p:blipFill>
          <a:blip r:embed="rId3">
            <a:alphaModFix/>
          </a:blip>
          <a:stretch>
            <a:fillRect/>
          </a:stretch>
        </p:blipFill>
        <p:spPr>
          <a:xfrm>
            <a:off x="0" y="1321804"/>
            <a:ext cx="9143997" cy="301214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solidFill>
                  <a:srgbClr val="FFFF00"/>
                </a:solidFill>
              </a:rPr>
              <a:t>MEASUREMENT Packet Loss</a:t>
            </a:r>
          </a:p>
        </p:txBody>
      </p:sp>
      <p:sp>
        <p:nvSpPr>
          <p:cNvPr id="273" name="Shape 273"/>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lt1"/>
              </a:buClr>
              <a:buSzPct val="100000"/>
              <a:buFont typeface="Trebuchet MS"/>
              <a:buAutoNum type="arabicPeriod"/>
            </a:pPr>
            <a:r>
              <a:rPr lang="zh-CN"/>
              <a:t>Different time of a day</a:t>
            </a:r>
          </a:p>
          <a:p>
            <a:pPr indent="-419100" lvl="0" marL="457200" rtl="0">
              <a:spcBef>
                <a:spcPts val="0"/>
              </a:spcBef>
              <a:buClr>
                <a:schemeClr val="lt1"/>
              </a:buClr>
              <a:buSzPct val="100000"/>
              <a:buFont typeface="Trebuchet MS"/>
              <a:buAutoNum type="arabicPeriod"/>
            </a:pPr>
            <a:r>
              <a:rPr lang="zh-CN"/>
              <a:t>Different day of a week</a:t>
            </a:r>
          </a:p>
          <a:p>
            <a:pPr indent="-419100" lvl="0" marL="457200" rtl="0">
              <a:spcBef>
                <a:spcPts val="0"/>
              </a:spcBef>
              <a:buClr>
                <a:srgbClr val="00FF00"/>
              </a:buClr>
              <a:buSzPct val="100000"/>
              <a:buFont typeface="Trebuchet MS"/>
              <a:buAutoNum type="arabicPeriod"/>
            </a:pPr>
            <a:r>
              <a:rPr lang="zh-CN">
                <a:solidFill>
                  <a:srgbClr val="00FF00"/>
                </a:solidFill>
              </a:rPr>
              <a:t>Busy location vs non-busy location</a:t>
            </a:r>
          </a:p>
          <a:p>
            <a:pPr lvl="0" rtl="0">
              <a:spcBef>
                <a:spcPts val="0"/>
              </a:spcBef>
              <a:buNone/>
            </a:pPr>
            <a:r>
              <a:t/>
            </a:r>
            <a:endParaRPr sz="1400">
              <a:solidFill>
                <a:srgbClr val="FF0000"/>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RSSI Mesurement Tools</a:t>
            </a:r>
          </a:p>
        </p:txBody>
      </p:sp>
      <p:sp>
        <p:nvSpPr>
          <p:cNvPr id="91" name="Shape 9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a:p>
            <a:pPr indent="-419100" lvl="0" marL="457200" rtl="0">
              <a:spcBef>
                <a:spcPts val="0"/>
              </a:spcBef>
              <a:buClr>
                <a:schemeClr val="lt1"/>
              </a:buClr>
              <a:buSzPct val="100000"/>
              <a:buFont typeface="Trebuchet MS"/>
              <a:buAutoNum type="arabicPeriod"/>
            </a:pPr>
            <a:r>
              <a:rPr lang="zh-CN"/>
              <a:t>Airport command line utility </a:t>
            </a:r>
          </a:p>
          <a:p>
            <a:pPr indent="-419100" lvl="0" marL="457200" rtl="0">
              <a:spcBef>
                <a:spcPts val="0"/>
              </a:spcBef>
              <a:buClr>
                <a:schemeClr val="lt1"/>
              </a:buClr>
              <a:buSzPct val="100000"/>
              <a:buFont typeface="Trebuchet MS"/>
              <a:buAutoNum type="arabicPeriod"/>
            </a:pPr>
            <a:r>
              <a:rPr lang="zh-CN"/>
              <a:t>Mac os x built-in diagnostics tools (discover all visible wireless APs and show their RSSI)</a:t>
            </a:r>
          </a:p>
          <a:p>
            <a:pPr indent="-419100" lvl="0" marL="457200">
              <a:spcBef>
                <a:spcPts val="0"/>
              </a:spcBef>
              <a:buClr>
                <a:schemeClr val="lt1"/>
              </a:buClr>
              <a:buSzPct val="100000"/>
              <a:buFont typeface="Trebuchet MS"/>
              <a:buAutoNum type="arabicPeriod"/>
            </a:pPr>
            <a:r>
              <a:rPr lang="zh-CN"/>
              <a:t>NetSpot(AP scan: detect RSSI of different locations within an area, find AP locations)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t>Compare with my apt on saturday</a:t>
            </a:r>
          </a:p>
        </p:txBody>
      </p:sp>
      <p:sp>
        <p:nvSpPr>
          <p:cNvPr id="279" name="Shape 27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280" name="Shape 280"/>
          <p:cNvPicPr preferRelativeResize="0"/>
          <p:nvPr/>
        </p:nvPicPr>
        <p:blipFill>
          <a:blip r:embed="rId3">
            <a:alphaModFix/>
          </a:blip>
          <a:stretch>
            <a:fillRect/>
          </a:stretch>
        </p:blipFill>
        <p:spPr>
          <a:xfrm>
            <a:off x="0" y="1560399"/>
            <a:ext cx="9143998" cy="276545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zh-CN">
                <a:solidFill>
                  <a:srgbClr val="FFFF00"/>
                </a:solidFill>
              </a:rPr>
              <a:t>MEASUREMENT Packet Loss</a:t>
            </a:r>
          </a:p>
        </p:txBody>
      </p:sp>
      <p:sp>
        <p:nvSpPr>
          <p:cNvPr id="286" name="Shape 28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zh-CN"/>
              <a:t>Our observation:</a:t>
            </a:r>
          </a:p>
          <a:p>
            <a:pPr rtl="0">
              <a:spcBef>
                <a:spcPts val="0"/>
              </a:spcBef>
              <a:buNone/>
            </a:pPr>
            <a:r>
              <a:rPr lang="zh-CN"/>
              <a:t>1. ip changes when re-connect</a:t>
            </a:r>
          </a:p>
          <a:p>
            <a:pPr rtl="0">
              <a:spcBef>
                <a:spcPts val="0"/>
              </a:spcBef>
              <a:buNone/>
            </a:pPr>
            <a:r>
              <a:rPr lang="zh-CN"/>
              <a:t>2. </a:t>
            </a:r>
            <a:r>
              <a:rPr lang="zh-CN">
                <a:solidFill>
                  <a:srgbClr val="FFFFFF"/>
                </a:solidFill>
              </a:rPr>
              <a:t>ping duplicates?</a:t>
            </a:r>
          </a:p>
          <a:p>
            <a:pPr rtl="0">
              <a:spcBef>
                <a:spcPts val="0"/>
              </a:spcBef>
              <a:buNone/>
            </a:pPr>
            <a:r>
              <a:rPr lang="zh-CN">
                <a:solidFill>
                  <a:srgbClr val="FFFFFF"/>
                </a:solidFill>
              </a:rPr>
              <a:t>3. use ping will be banned</a:t>
            </a:r>
          </a:p>
          <a:p>
            <a:pPr lvl="0" rt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TERMINAL</a:t>
            </a:r>
          </a:p>
        </p:txBody>
      </p:sp>
      <p:pic>
        <p:nvPicPr>
          <p:cNvPr id="97" name="Shape 97"/>
          <p:cNvPicPr preferRelativeResize="0"/>
          <p:nvPr/>
        </p:nvPicPr>
        <p:blipFill>
          <a:blip r:embed="rId3">
            <a:alphaModFix/>
          </a:blip>
          <a:stretch>
            <a:fillRect/>
          </a:stretch>
        </p:blipFill>
        <p:spPr>
          <a:xfrm>
            <a:off x="2757475" y="1916775"/>
            <a:ext cx="3629025" cy="2571750"/>
          </a:xfrm>
          <a:prstGeom prst="rect">
            <a:avLst/>
          </a:prstGeom>
          <a:noFill/>
          <a:ln>
            <a:noFill/>
          </a:ln>
        </p:spPr>
      </p:pic>
      <p:sp>
        <p:nvSpPr>
          <p:cNvPr id="98" name="Shape 98"/>
          <p:cNvSpPr txBox="1"/>
          <p:nvPr/>
        </p:nvSpPr>
        <p:spPr>
          <a:xfrm>
            <a:off x="378050" y="1208350"/>
            <a:ext cx="8148000" cy="663000"/>
          </a:xfrm>
          <a:prstGeom prst="rect">
            <a:avLst/>
          </a:prstGeom>
          <a:noFill/>
          <a:ln>
            <a:noFill/>
          </a:ln>
        </p:spPr>
        <p:txBody>
          <a:bodyPr anchorCtr="0" anchor="t" bIns="91425" lIns="91425" rIns="91425" tIns="91425">
            <a:noAutofit/>
          </a:bodyPr>
          <a:lstStyle/>
          <a:p>
            <a:pPr indent="0" lvl="0" marL="0" rtl="0">
              <a:lnSpc>
                <a:spcPct val="115000"/>
              </a:lnSpc>
              <a:spcBef>
                <a:spcPts val="0"/>
              </a:spcBef>
              <a:buClr>
                <a:schemeClr val="dk1"/>
              </a:buClr>
              <a:buSzPct val="91666"/>
              <a:buFont typeface="Arial"/>
              <a:buNone/>
            </a:pPr>
            <a:r>
              <a:rPr lang="zh-CN" sz="1200">
                <a:solidFill>
                  <a:srgbClr val="FFFFFF"/>
                </a:solidFill>
                <a:latin typeface="Trebuchet MS"/>
                <a:ea typeface="Trebuchet MS"/>
                <a:cs typeface="Trebuchet MS"/>
                <a:sym typeface="Trebuchet MS"/>
              </a:rPr>
              <a:t>Command:</a:t>
            </a:r>
          </a:p>
          <a:p>
            <a:pPr indent="0" lvl="0" marL="0" rtl="0">
              <a:lnSpc>
                <a:spcPct val="115000"/>
              </a:lnSpc>
              <a:spcBef>
                <a:spcPts val="0"/>
              </a:spcBef>
              <a:buNone/>
            </a:pPr>
            <a:r>
              <a:rPr i="1" lang="zh-CN" sz="1200">
                <a:solidFill>
                  <a:srgbClr val="FFFFFF"/>
                </a:solidFill>
                <a:latin typeface="Trebuchet MS"/>
                <a:ea typeface="Trebuchet MS"/>
                <a:cs typeface="Trebuchet MS"/>
                <a:sym typeface="Trebuchet MS"/>
              </a:rPr>
              <a:t>/System/Library/PrivateFrameworks/Apple80211.framework/Versions/A/Resources/airport -I en1</a:t>
            </a: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lvl="0" rtl="0">
              <a:spcBef>
                <a:spcPts val="0"/>
              </a:spcBef>
              <a:buNone/>
            </a:pPr>
            <a:r>
              <a:t/>
            </a:r>
            <a:endParaRPr>
              <a:solidFill>
                <a:srgbClr val="FF0000"/>
              </a:solidFill>
              <a:latin typeface="Trebuchet MS"/>
              <a:ea typeface="Trebuchet MS"/>
              <a:cs typeface="Trebuchet MS"/>
              <a:sym typeface="Trebuchet MS"/>
            </a:endParaRPr>
          </a:p>
          <a:p>
            <a:pPr lvl="0" rtl="0">
              <a:spcBef>
                <a:spcPts val="600"/>
              </a:spcBef>
              <a:buClr>
                <a:schemeClr val="dk1"/>
              </a:buClr>
              <a:buFont typeface="Arial"/>
              <a:buNone/>
            </a:pPr>
            <a:r>
              <a:t/>
            </a:r>
            <a:endParaRPr>
              <a:solidFill>
                <a:srgbClr val="FFFFFF"/>
              </a:solidFill>
            </a:endParaRPr>
          </a:p>
        </p:txBody>
      </p:sp>
      <p:sp>
        <p:nvSpPr>
          <p:cNvPr id="99" name="Shape 99"/>
          <p:cNvSpPr txBox="1"/>
          <p:nvPr/>
        </p:nvSpPr>
        <p:spPr>
          <a:xfrm>
            <a:off x="438425" y="2053125"/>
            <a:ext cx="2181300" cy="2213400"/>
          </a:xfrm>
          <a:prstGeom prst="rect">
            <a:avLst/>
          </a:prstGeom>
          <a:noFill/>
          <a:ln>
            <a:noFill/>
          </a:ln>
        </p:spPr>
        <p:txBody>
          <a:bodyPr anchorCtr="0" anchor="t" bIns="91425" lIns="91425" rIns="91425" tIns="91425">
            <a:noAutofit/>
          </a:bodyPr>
          <a:lstStyle/>
          <a:p>
            <a:pPr rtl="0">
              <a:spcBef>
                <a:spcPts val="0"/>
              </a:spcBef>
              <a:buNone/>
            </a:pPr>
            <a:r>
              <a:rPr lang="zh-CN">
                <a:solidFill>
                  <a:srgbClr val="FFFFFF"/>
                </a:solidFill>
              </a:rPr>
              <a:t>SSID: Service set ID</a:t>
            </a:r>
          </a:p>
          <a:p>
            <a:pPr rtl="0">
              <a:spcBef>
                <a:spcPts val="0"/>
              </a:spcBef>
              <a:buNone/>
            </a:pPr>
            <a:r>
              <a:rPr lang="zh-CN">
                <a:solidFill>
                  <a:srgbClr val="FFFFFF"/>
                </a:solidFill>
              </a:rPr>
              <a:t>BSSID: Basic sevice set ID</a:t>
            </a:r>
          </a:p>
          <a:p>
            <a:pPr>
              <a:spcBef>
                <a:spcPts val="0"/>
              </a:spcBef>
              <a:buNone/>
            </a:pPr>
            <a:r>
              <a:rPr lang="zh-CN">
                <a:solidFill>
                  <a:srgbClr val="FFFFFF"/>
                </a:solidFill>
              </a:rPr>
              <a:t>ESSID: Extended service set ID</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flipH="1" rot="10800000">
            <a:off x="457200" y="128278"/>
            <a:ext cx="8229600" cy="77700"/>
          </a:xfrm>
          <a:prstGeom prst="rect">
            <a:avLst/>
          </a:prstGeom>
        </p:spPr>
        <p:txBody>
          <a:bodyPr anchorCtr="0" anchor="b" bIns="91425" lIns="91425" rIns="91425" tIns="91425">
            <a:noAutofit/>
          </a:bodyPr>
          <a:lstStyle/>
          <a:p>
            <a:pPr>
              <a:spcBef>
                <a:spcPts val="0"/>
              </a:spcBef>
              <a:buNone/>
            </a:pPr>
            <a:r>
              <a:t/>
            </a:r>
            <a:endParaRPr/>
          </a:p>
        </p:txBody>
      </p:sp>
      <p:sp>
        <p:nvSpPr>
          <p:cNvPr id="105" name="Shape 105"/>
          <p:cNvSpPr txBox="1"/>
          <p:nvPr>
            <p:ph idx="1" type="body"/>
          </p:nvPr>
        </p:nvSpPr>
        <p:spPr>
          <a:xfrm>
            <a:off x="500275" y="330475"/>
            <a:ext cx="8229600" cy="4412700"/>
          </a:xfrm>
          <a:prstGeom prst="rect">
            <a:avLst/>
          </a:prstGeom>
        </p:spPr>
        <p:txBody>
          <a:bodyPr anchorCtr="0" anchor="t" bIns="91425" lIns="91425" rIns="91425" tIns="91425">
            <a:noAutofit/>
          </a:bodyPr>
          <a:lstStyle/>
          <a:p>
            <a:pPr indent="0" lvl="0" marL="0" rtl="0">
              <a:lnSpc>
                <a:spcPct val="115000"/>
              </a:lnSpc>
              <a:spcBef>
                <a:spcPts val="0"/>
              </a:spcBef>
              <a:buClr>
                <a:schemeClr val="dk1"/>
              </a:buClr>
              <a:buSzPct val="91666"/>
              <a:buFont typeface="Arial"/>
              <a:buNone/>
            </a:pPr>
            <a:r>
              <a:rPr b="1" lang="zh-CN" sz="1200">
                <a:solidFill>
                  <a:srgbClr val="FFFFFF"/>
                </a:solidFill>
              </a:rPr>
              <a:t>scan the airwaves for other Wi-Fi signals to connect to</a:t>
            </a:r>
          </a:p>
          <a:p>
            <a:pPr indent="0" lvl="0" marL="0" rtl="0">
              <a:lnSpc>
                <a:spcPct val="115000"/>
              </a:lnSpc>
              <a:spcBef>
                <a:spcPts val="0"/>
              </a:spcBef>
              <a:buClr>
                <a:schemeClr val="dk1"/>
              </a:buClr>
              <a:buSzPct val="91666"/>
              <a:buFont typeface="Arial"/>
              <a:buNone/>
            </a:pPr>
            <a:r>
              <a:rPr lang="zh-CN" sz="1200">
                <a:solidFill>
                  <a:srgbClr val="FFFFFF"/>
                </a:solidFill>
              </a:rPr>
              <a:t>Command:</a:t>
            </a:r>
            <a:r>
              <a:rPr i="1" lang="zh-CN" sz="1200">
                <a:solidFill>
                  <a:srgbClr val="FFFFFF"/>
                </a:solidFill>
              </a:rPr>
              <a:t>/System/Library/PrivateFrameworks/Apple80211.framework/Versions/Current/Resources/airport -s</a:t>
            </a: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sz="1400"/>
          </a:p>
          <a:p>
            <a:pPr rtl="0">
              <a:spcBef>
                <a:spcPts val="0"/>
              </a:spcBef>
              <a:buNone/>
            </a:pPr>
            <a:r>
              <a:rPr lang="zh-CN" sz="1400"/>
              <a:t>HT- High Throughput</a:t>
            </a:r>
          </a:p>
          <a:p>
            <a:pPr lvl="0" rtl="0">
              <a:spcBef>
                <a:spcPts val="0"/>
              </a:spcBef>
              <a:buClr>
                <a:schemeClr val="dk1"/>
              </a:buClr>
              <a:buSzPct val="91666"/>
              <a:buFont typeface="Arial"/>
              <a:buNone/>
            </a:pPr>
            <a:r>
              <a:rPr lang="zh-CN" sz="1200"/>
              <a:t>SECURITY - key management (WPA, WPA2)</a:t>
            </a:r>
          </a:p>
          <a:p>
            <a:pPr lvl="0" rtl="0">
              <a:spcBef>
                <a:spcPts val="0"/>
              </a:spcBef>
              <a:buClr>
                <a:schemeClr val="dk1"/>
              </a:buClr>
              <a:buSzPct val="91666"/>
              <a:buFont typeface="Arial"/>
              <a:buNone/>
            </a:pPr>
            <a:r>
              <a:rPr lang="zh-CN" sz="1200"/>
              <a:t>    	Auth - (PSK or 802.1x [i.e. EAP])</a:t>
            </a:r>
          </a:p>
          <a:p>
            <a:pPr lvl="0" rtl="0">
              <a:spcBef>
                <a:spcPts val="0"/>
              </a:spcBef>
              <a:buClr>
                <a:schemeClr val="dk1"/>
              </a:buClr>
              <a:buSzPct val="91666"/>
              <a:buFont typeface="Arial"/>
              <a:buNone/>
            </a:pPr>
            <a:r>
              <a:rPr lang="zh-CN" sz="1200"/>
              <a:t>    	Unicast - Unicast key (AES or TKIP)</a:t>
            </a:r>
          </a:p>
          <a:p>
            <a:pPr lvl="0" rtl="0">
              <a:spcBef>
                <a:spcPts val="0"/>
              </a:spcBef>
              <a:buNone/>
            </a:pPr>
            <a:r>
              <a:rPr lang="zh-CN" sz="1200"/>
              <a:t>    	Group - group key (AES or TKIP)</a:t>
            </a:r>
          </a:p>
          <a:p>
            <a:pPr rtl="0">
              <a:spcBef>
                <a:spcPts val="0"/>
              </a:spcBef>
              <a:buNone/>
            </a:pPr>
            <a:r>
              <a:t/>
            </a:r>
            <a:endParaRPr sz="1400"/>
          </a:p>
          <a:p>
            <a:pPr lvl="0" rtl="0">
              <a:lnSpc>
                <a:spcPct val="115000"/>
              </a:lnSpc>
              <a:spcBef>
                <a:spcPts val="0"/>
              </a:spcBef>
              <a:buClr>
                <a:schemeClr val="dk1"/>
              </a:buClr>
              <a:buFont typeface="Arial"/>
              <a:buNone/>
            </a:pPr>
            <a:r>
              <a:t/>
            </a:r>
            <a:endParaRPr sz="1100">
              <a:solidFill>
                <a:srgbClr val="FFFFFF"/>
              </a:solidFill>
              <a:latin typeface="Arial"/>
              <a:ea typeface="Arial"/>
              <a:cs typeface="Arial"/>
              <a:sym typeface="Arial"/>
            </a:endParaRPr>
          </a:p>
          <a:p>
            <a:pPr rtl="0">
              <a:spcBef>
                <a:spcPts val="0"/>
              </a:spcBef>
              <a:buNone/>
            </a:pPr>
            <a:r>
              <a:t/>
            </a:r>
            <a:endParaRPr sz="1400"/>
          </a:p>
          <a:p>
            <a:pPr rtl="0">
              <a:spcBef>
                <a:spcPts val="0"/>
              </a:spcBef>
              <a:buNone/>
            </a:pPr>
            <a:r>
              <a:t/>
            </a:r>
            <a:endParaRPr sz="1400"/>
          </a:p>
          <a:p>
            <a:pPr rtl="0">
              <a:spcBef>
                <a:spcPts val="0"/>
              </a:spcBef>
              <a:buNone/>
            </a:pPr>
            <a:r>
              <a:t/>
            </a:r>
            <a:endParaRPr sz="1400"/>
          </a:p>
          <a:p>
            <a:pPr>
              <a:spcBef>
                <a:spcPts val="0"/>
              </a:spcBef>
              <a:buNone/>
            </a:pPr>
            <a:r>
              <a:rPr lang="zh-CN" sz="1400"/>
              <a:t>Figures: Upper is access point lists. Left is osuwireless in DL 517. Right is in 18 ave 4F.</a:t>
            </a:r>
          </a:p>
        </p:txBody>
      </p:sp>
      <p:pic>
        <p:nvPicPr>
          <p:cNvPr id="106" name="Shape 106"/>
          <p:cNvPicPr preferRelativeResize="0"/>
          <p:nvPr/>
        </p:nvPicPr>
        <p:blipFill>
          <a:blip r:embed="rId3">
            <a:alphaModFix/>
          </a:blip>
          <a:stretch>
            <a:fillRect/>
          </a:stretch>
        </p:blipFill>
        <p:spPr>
          <a:xfrm>
            <a:off x="667950" y="966775"/>
            <a:ext cx="6896100" cy="1600200"/>
          </a:xfrm>
          <a:prstGeom prst="rect">
            <a:avLst/>
          </a:prstGeom>
          <a:noFill/>
          <a:ln>
            <a:noFill/>
          </a:ln>
        </p:spPr>
      </p:pic>
      <p:pic>
        <p:nvPicPr>
          <p:cNvPr id="107" name="Shape 107"/>
          <p:cNvPicPr preferRelativeResize="0"/>
          <p:nvPr/>
        </p:nvPicPr>
        <p:blipFill rotWithShape="1">
          <a:blip r:embed="rId4">
            <a:alphaModFix/>
          </a:blip>
          <a:srcRect b="27043" l="0" r="0" t="20177"/>
          <a:stretch/>
        </p:blipFill>
        <p:spPr>
          <a:xfrm>
            <a:off x="6238325" y="2807925"/>
            <a:ext cx="2266950" cy="1422674"/>
          </a:xfrm>
          <a:prstGeom prst="rect">
            <a:avLst/>
          </a:prstGeom>
          <a:noFill/>
          <a:ln>
            <a:noFill/>
          </a:ln>
        </p:spPr>
      </p:pic>
      <p:pic>
        <p:nvPicPr>
          <p:cNvPr id="108" name="Shape 108"/>
          <p:cNvPicPr preferRelativeResize="0"/>
          <p:nvPr/>
        </p:nvPicPr>
        <p:blipFill>
          <a:blip r:embed="rId5">
            <a:alphaModFix/>
          </a:blip>
          <a:stretch>
            <a:fillRect/>
          </a:stretch>
        </p:blipFill>
        <p:spPr>
          <a:xfrm>
            <a:off x="3605500" y="2848023"/>
            <a:ext cx="2349300" cy="13424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t/>
            </a:r>
            <a:endParaRPr/>
          </a:p>
        </p:txBody>
      </p:sp>
      <p:sp>
        <p:nvSpPr>
          <p:cNvPr id="114" name="Shape 114"/>
          <p:cNvSpPr txBox="1"/>
          <p:nvPr>
            <p:ph idx="1" type="body"/>
          </p:nvPr>
        </p:nvSpPr>
        <p:spPr>
          <a:xfrm>
            <a:off x="457200" y="1200150"/>
            <a:ext cx="1949400" cy="3725699"/>
          </a:xfrm>
          <a:prstGeom prst="rect">
            <a:avLst/>
          </a:prstGeom>
        </p:spPr>
        <p:txBody>
          <a:bodyPr anchorCtr="0" anchor="t" bIns="91425" lIns="91425" rIns="91425" tIns="91425">
            <a:noAutofit/>
          </a:bodyPr>
          <a:lstStyle/>
          <a:p>
            <a:pPr indent="-298450" lvl="0" marL="457200" rtl="0">
              <a:spcBef>
                <a:spcPts val="0"/>
              </a:spcBef>
              <a:buClr>
                <a:schemeClr val="lt1"/>
              </a:buClr>
              <a:buSzPct val="100000"/>
              <a:buFont typeface="Trebuchet MS"/>
              <a:buAutoNum type="arabicPeriod"/>
            </a:pPr>
            <a:r>
              <a:rPr lang="zh-CN" sz="1100"/>
              <a:t>One AP may have more than one BSSIDs. For example, if one AP have 2 radio and 32 WLANs. It will have 64 BSSID plus its basic BSSID. </a:t>
            </a:r>
          </a:p>
          <a:p>
            <a:pPr indent="-298450" lvl="0" marL="457200">
              <a:spcBef>
                <a:spcPts val="0"/>
              </a:spcBef>
              <a:buClr>
                <a:schemeClr val="lt1"/>
              </a:buClr>
              <a:buSzPct val="100000"/>
              <a:buFont typeface="Trebuchet MS"/>
              <a:buAutoNum type="arabicPeriod"/>
            </a:pPr>
            <a:r>
              <a:rPr lang="zh-CN" sz="1100"/>
              <a:t>From the figure, guess there are 4 AP detected in 18ave 4th floor.</a:t>
            </a:r>
          </a:p>
        </p:txBody>
      </p:sp>
      <p:pic>
        <p:nvPicPr>
          <p:cNvPr id="115" name="Shape 115"/>
          <p:cNvPicPr preferRelativeResize="0"/>
          <p:nvPr/>
        </p:nvPicPr>
        <p:blipFill>
          <a:blip r:embed="rId3">
            <a:alphaModFix/>
          </a:blip>
          <a:stretch>
            <a:fillRect/>
          </a:stretch>
        </p:blipFill>
        <p:spPr>
          <a:xfrm>
            <a:off x="2495400" y="117424"/>
            <a:ext cx="6375275" cy="49111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MAC built-in diagonostics</a:t>
            </a:r>
          </a:p>
        </p:txBody>
      </p:sp>
      <p:sp>
        <p:nvSpPr>
          <p:cNvPr id="121" name="Shape 121"/>
          <p:cNvSpPr txBox="1"/>
          <p:nvPr>
            <p:ph idx="1" type="body"/>
          </p:nvPr>
        </p:nvSpPr>
        <p:spPr>
          <a:xfrm>
            <a:off x="457200" y="1200150"/>
            <a:ext cx="8082299" cy="3725699"/>
          </a:xfrm>
          <a:prstGeom prst="rect">
            <a:avLst/>
          </a:prstGeom>
        </p:spPr>
        <p:txBody>
          <a:bodyPr anchorCtr="0" anchor="t" bIns="91425" lIns="91425" rIns="91425" tIns="91425">
            <a:noAutofit/>
          </a:bodyPr>
          <a:lstStyle/>
          <a:p>
            <a:pPr lvl="0" rtl="0">
              <a:spcBef>
                <a:spcPts val="0"/>
              </a:spcBef>
              <a:buNone/>
            </a:pPr>
            <a:r>
              <a:rPr lang="zh-CN" sz="2400"/>
              <a:t>RSSI won’t change much in short time. But it varies within about +-3dBm.</a:t>
            </a:r>
          </a:p>
          <a:p>
            <a:pPr rtl="0">
              <a:spcBef>
                <a:spcPts val="0"/>
              </a:spcBef>
              <a:buNone/>
            </a:pPr>
            <a:r>
              <a:t/>
            </a:r>
            <a:endParaRPr sz="1100"/>
          </a:p>
          <a:p>
            <a:pPr rtl="0">
              <a:spcBef>
                <a:spcPts val="0"/>
              </a:spcBef>
              <a:buNone/>
            </a:pPr>
            <a:r>
              <a:t/>
            </a:r>
            <a:endParaRPr sz="1100"/>
          </a:p>
          <a:p>
            <a:pPr rtl="0">
              <a:spcBef>
                <a:spcPts val="0"/>
              </a:spcBef>
              <a:buNone/>
            </a:pPr>
            <a:r>
              <a:rPr lang="zh-CN" sz="1100"/>
              <a:t>SNR - signal to noise ratio</a:t>
            </a:r>
          </a:p>
          <a:p>
            <a:pPr rtl="0">
              <a:spcBef>
                <a:spcPts val="0"/>
              </a:spcBef>
              <a:buNone/>
            </a:pPr>
            <a:r>
              <a:rPr lang="zh-CN" sz="1100"/>
              <a:t>RSSI;Noise</a:t>
            </a:r>
          </a:p>
          <a:p>
            <a:pPr rtl="0">
              <a:spcBef>
                <a:spcPts val="0"/>
              </a:spcBef>
              <a:buNone/>
            </a:pPr>
            <a:r>
              <a:rPr lang="zh-CN" sz="1100"/>
              <a:t>18 ave 4 floor osuwireless</a:t>
            </a:r>
          </a:p>
          <a:p>
            <a:pPr lvl="0">
              <a:spcBef>
                <a:spcPts val="0"/>
              </a:spcBef>
              <a:buNone/>
            </a:pPr>
            <a:r>
              <a:rPr lang="zh-CN" sz="1100"/>
              <a:t>Statistics in 3 minutes</a:t>
            </a:r>
          </a:p>
        </p:txBody>
      </p:sp>
      <p:pic>
        <p:nvPicPr>
          <p:cNvPr id="122" name="Shape 122"/>
          <p:cNvPicPr preferRelativeResize="0"/>
          <p:nvPr/>
        </p:nvPicPr>
        <p:blipFill>
          <a:blip r:embed="rId3">
            <a:alphaModFix/>
          </a:blip>
          <a:stretch>
            <a:fillRect/>
          </a:stretch>
        </p:blipFill>
        <p:spPr>
          <a:xfrm>
            <a:off x="3734350" y="1713475"/>
            <a:ext cx="4709874" cy="31381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NetSpot</a:t>
            </a:r>
          </a:p>
        </p:txBody>
      </p:sp>
      <p:sp>
        <p:nvSpPr>
          <p:cNvPr id="128" name="Shape 12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zh-CN" sz="1400"/>
              <a:t>Home, check if strongest rssi is where ap locates.</a:t>
            </a:r>
          </a:p>
          <a:p>
            <a:pPr lvl="0" rtl="0">
              <a:spcBef>
                <a:spcPts val="0"/>
              </a:spcBef>
              <a:buNone/>
            </a:pPr>
            <a:r>
              <a:t/>
            </a:r>
            <a:endParaRPr sz="1400"/>
          </a:p>
        </p:txBody>
      </p:sp>
      <p:pic>
        <p:nvPicPr>
          <p:cNvPr id="129" name="Shape 129"/>
          <p:cNvPicPr preferRelativeResize="0"/>
          <p:nvPr/>
        </p:nvPicPr>
        <p:blipFill>
          <a:blip r:embed="rId3">
            <a:alphaModFix/>
          </a:blip>
          <a:stretch>
            <a:fillRect/>
          </a:stretch>
        </p:blipFill>
        <p:spPr>
          <a:xfrm>
            <a:off x="1676475" y="1622225"/>
            <a:ext cx="6108001" cy="352127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zh-CN"/>
              <a:t>MEASUREMENT RSSI</a:t>
            </a:r>
          </a:p>
        </p:txBody>
      </p:sp>
      <p:sp>
        <p:nvSpPr>
          <p:cNvPr id="135" name="Shape 13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t/>
            </a:r>
            <a:endParaRPr/>
          </a:p>
        </p:txBody>
      </p:sp>
      <p:pic>
        <p:nvPicPr>
          <p:cNvPr id="136" name="Shape 136"/>
          <p:cNvPicPr preferRelativeResize="0"/>
          <p:nvPr/>
        </p:nvPicPr>
        <p:blipFill>
          <a:blip r:embed="rId3">
            <a:alphaModFix/>
          </a:blip>
          <a:stretch>
            <a:fillRect/>
          </a:stretch>
        </p:blipFill>
        <p:spPr>
          <a:xfrm>
            <a:off x="875109" y="0"/>
            <a:ext cx="7393782" cy="5143500"/>
          </a:xfrm>
          <a:prstGeom prst="rect">
            <a:avLst/>
          </a:prstGeom>
          <a:noFill/>
          <a:ln>
            <a:noFill/>
          </a:ln>
        </p:spPr>
      </p:pic>
      <p:pic>
        <p:nvPicPr>
          <p:cNvPr id="137" name="Shape 137"/>
          <p:cNvPicPr preferRelativeResize="0"/>
          <p:nvPr/>
        </p:nvPicPr>
        <p:blipFill>
          <a:blip r:embed="rId4">
            <a:alphaModFix/>
          </a:blip>
          <a:stretch>
            <a:fillRect/>
          </a:stretch>
        </p:blipFill>
        <p:spPr>
          <a:xfrm>
            <a:off x="911878" y="0"/>
            <a:ext cx="7320243" cy="5143500"/>
          </a:xfrm>
          <a:prstGeom prst="rect">
            <a:avLst/>
          </a:prstGeom>
          <a:noFill/>
          <a:ln>
            <a:noFill/>
          </a:ln>
        </p:spPr>
      </p:pic>
      <p:pic>
        <p:nvPicPr>
          <p:cNvPr id="138" name="Shape 138"/>
          <p:cNvPicPr preferRelativeResize="0"/>
          <p:nvPr/>
        </p:nvPicPr>
        <p:blipFill>
          <a:blip r:embed="rId5">
            <a:alphaModFix/>
          </a:blip>
          <a:stretch>
            <a:fillRect/>
          </a:stretch>
        </p:blipFill>
        <p:spPr>
          <a:xfrm>
            <a:off x="1119187" y="0"/>
            <a:ext cx="6905625" cy="5143500"/>
          </a:xfrm>
          <a:prstGeom prst="rect">
            <a:avLst/>
          </a:prstGeom>
          <a:noFill/>
          <a:ln>
            <a:noFill/>
          </a:ln>
        </p:spPr>
      </p:pic>
      <p:pic>
        <p:nvPicPr>
          <p:cNvPr id="139" name="Shape 139"/>
          <p:cNvPicPr preferRelativeResize="0"/>
          <p:nvPr/>
        </p:nvPicPr>
        <p:blipFill>
          <a:blip r:embed="rId6">
            <a:alphaModFix/>
          </a:blip>
          <a:stretch>
            <a:fillRect/>
          </a:stretch>
        </p:blipFill>
        <p:spPr>
          <a:xfrm>
            <a:off x="1141418" y="0"/>
            <a:ext cx="6861163" cy="5143499"/>
          </a:xfrm>
          <a:prstGeom prst="rect">
            <a:avLst/>
          </a:prstGeom>
          <a:noFill/>
          <a:ln>
            <a:noFill/>
          </a:ln>
        </p:spPr>
      </p:pic>
      <p:pic>
        <p:nvPicPr>
          <p:cNvPr id="140" name="Shape 140"/>
          <p:cNvPicPr preferRelativeResize="0"/>
          <p:nvPr/>
        </p:nvPicPr>
        <p:blipFill>
          <a:blip r:embed="rId7">
            <a:alphaModFix/>
          </a:blip>
          <a:stretch>
            <a:fillRect/>
          </a:stretch>
        </p:blipFill>
        <p:spPr>
          <a:xfrm>
            <a:off x="907705" y="0"/>
            <a:ext cx="7328588" cy="5143499"/>
          </a:xfrm>
          <a:prstGeom prst="rect">
            <a:avLst/>
          </a:prstGeom>
          <a:noFill/>
          <a:ln>
            <a:noFill/>
          </a:ln>
        </p:spPr>
      </p:pic>
      <p:pic>
        <p:nvPicPr>
          <p:cNvPr id="141" name="Shape 141"/>
          <p:cNvPicPr preferRelativeResize="0"/>
          <p:nvPr/>
        </p:nvPicPr>
        <p:blipFill>
          <a:blip r:embed="rId8">
            <a:alphaModFix/>
          </a:blip>
          <a:stretch>
            <a:fillRect/>
          </a:stretch>
        </p:blipFill>
        <p:spPr>
          <a:xfrm>
            <a:off x="902294" y="0"/>
            <a:ext cx="7339410" cy="5143499"/>
          </a:xfrm>
          <a:prstGeom prst="rect">
            <a:avLst/>
          </a:prstGeom>
          <a:noFill/>
          <a:ln>
            <a:noFill/>
          </a:ln>
        </p:spPr>
      </p:pic>
      <p:pic>
        <p:nvPicPr>
          <p:cNvPr id="142" name="Shape 142"/>
          <p:cNvPicPr preferRelativeResize="0"/>
          <p:nvPr/>
        </p:nvPicPr>
        <p:blipFill>
          <a:blip r:embed="rId9">
            <a:alphaModFix/>
          </a:blip>
          <a:stretch>
            <a:fillRect/>
          </a:stretch>
        </p:blipFill>
        <p:spPr>
          <a:xfrm>
            <a:off x="791045" y="0"/>
            <a:ext cx="7561907" cy="51434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potlight">
  <a:themeElements>
    <a:clrScheme name="Custom 439">
      <a:dk1>
        <a:srgbClr val="000000"/>
      </a:dk1>
      <a:lt1>
        <a:srgbClr val="FFFFFF"/>
      </a:lt1>
      <a:dk2>
        <a:srgbClr val="5C6E95"/>
      </a:dk2>
      <a:lt2>
        <a:srgbClr val="ACB4C2"/>
      </a:lt2>
      <a:accent1>
        <a:srgbClr val="667E50"/>
      </a:accent1>
      <a:accent2>
        <a:srgbClr val="CFBF73"/>
      </a:accent2>
      <a:accent3>
        <a:srgbClr val="8C7C82"/>
      </a:accent3>
      <a:accent4>
        <a:srgbClr val="9ABF87"/>
      </a:accent4>
      <a:accent5>
        <a:srgbClr val="CF9462"/>
      </a:accent5>
      <a:accent6>
        <a:srgbClr val="A25642"/>
      </a:accent6>
      <a:hlink>
        <a:srgbClr val="5173A5"/>
      </a:hlink>
      <a:folHlink>
        <a:srgbClr val="687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